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40"/>
  </p:notesMasterIdLst>
  <p:sldIdLst>
    <p:sldId id="256" r:id="rId2"/>
    <p:sldId id="303" r:id="rId3"/>
    <p:sldId id="311" r:id="rId4"/>
    <p:sldId id="310" r:id="rId5"/>
    <p:sldId id="306" r:id="rId6"/>
    <p:sldId id="304" r:id="rId7"/>
    <p:sldId id="307" r:id="rId8"/>
    <p:sldId id="308" r:id="rId9"/>
    <p:sldId id="309" r:id="rId10"/>
    <p:sldId id="312" r:id="rId11"/>
    <p:sldId id="313" r:id="rId12"/>
    <p:sldId id="262" r:id="rId13"/>
    <p:sldId id="302" r:id="rId14"/>
    <p:sldId id="263" r:id="rId15"/>
    <p:sldId id="264" r:id="rId16"/>
    <p:sldId id="314" r:id="rId17"/>
    <p:sldId id="272" r:id="rId18"/>
    <p:sldId id="315" r:id="rId19"/>
    <p:sldId id="317" r:id="rId20"/>
    <p:sldId id="266" r:id="rId21"/>
    <p:sldId id="301" r:id="rId22"/>
    <p:sldId id="268" r:id="rId23"/>
    <p:sldId id="269" r:id="rId24"/>
    <p:sldId id="270" r:id="rId25"/>
    <p:sldId id="318" r:id="rId26"/>
    <p:sldId id="319" r:id="rId27"/>
    <p:sldId id="320" r:id="rId28"/>
    <p:sldId id="321" r:id="rId29"/>
    <p:sldId id="322" r:id="rId30"/>
    <p:sldId id="323" r:id="rId31"/>
    <p:sldId id="274" r:id="rId32"/>
    <p:sldId id="324" r:id="rId33"/>
    <p:sldId id="325" r:id="rId34"/>
    <p:sldId id="293" r:id="rId35"/>
    <p:sldId id="290" r:id="rId36"/>
    <p:sldId id="298" r:id="rId37"/>
    <p:sldId id="299" r:id="rId38"/>
    <p:sldId id="30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3" autoAdjust="0"/>
    <p:restoredTop sz="93588" autoAdjust="0"/>
  </p:normalViewPr>
  <p:slideViewPr>
    <p:cSldViewPr>
      <p:cViewPr>
        <p:scale>
          <a:sx n="80" d="100"/>
          <a:sy n="80" d="100"/>
        </p:scale>
        <p:origin x="-1555" y="-13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B4567F-A477-4A44-B1F6-03DF977437D9}" type="datetimeFigureOut">
              <a:rPr lang="en-US" smtClean="0"/>
              <a:t>12/10/2024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7CFEA7-DC3B-4F15-B48F-C22373FA2DF7}" type="slidenum">
              <a:rPr lang="en-US" smtClean="0"/>
              <a:t>‹#›</a:t>
            </a:fld>
            <a:endParaRPr lang="en-US"/>
          </a:p>
        </p:txBody>
      </p:sp>
    </p:spTree>
    <p:extLst>
      <p:ext uri="{BB962C8B-B14F-4D97-AF65-F5344CB8AC3E}">
        <p14:creationId xmlns:p14="http://schemas.microsoft.com/office/powerpoint/2010/main" val="178951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7CFEA7-DC3B-4F15-B48F-C22373FA2DF7}" type="slidenum">
              <a:rPr lang="en-US" smtClean="0"/>
              <a:t>2</a:t>
            </a:fld>
            <a:endParaRPr lang="en-US"/>
          </a:p>
        </p:txBody>
      </p:sp>
    </p:spTree>
    <p:extLst>
      <p:ext uri="{BB962C8B-B14F-4D97-AF65-F5344CB8AC3E}">
        <p14:creationId xmlns:p14="http://schemas.microsoft.com/office/powerpoint/2010/main" val="153642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4668A3-340A-4AD5-9896-4EF3ECE1DA08}"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173600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2EDB60-3763-4E0C-9F0F-70B88AF22781}"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60103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BF37E2-C38B-4453-88FA-B2324E01AC37}"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27890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2FADC4-81E5-4417-BA11-3A8C67C37C31}"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366505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17F016-1C6C-4A8E-B49B-FE5296B2E6AF}"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127893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590DE5-F999-4D40-8D54-041D662D45E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169080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55F59A-0A40-4DFB-A183-21046D1CB8ED}" type="datetime1">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330787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7DEA48-4AE1-467F-A7B4-568BA869C509}" type="datetime1">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373308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680F70-CBC5-46A7-98B8-7A63C07048E5}" type="datetime1">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351781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DBF916-8D26-4837-A122-E2AB334F91A1}"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3770852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536934-AD08-4416-B3C9-321C05F47801}"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292C2-134E-48C4-BDB5-40620F9E6062}" type="slidenum">
              <a:rPr lang="en-US" smtClean="0"/>
              <a:t>‹#›</a:t>
            </a:fld>
            <a:endParaRPr lang="en-US"/>
          </a:p>
        </p:txBody>
      </p:sp>
    </p:spTree>
    <p:extLst>
      <p:ext uri="{BB962C8B-B14F-4D97-AF65-F5344CB8AC3E}">
        <p14:creationId xmlns:p14="http://schemas.microsoft.com/office/powerpoint/2010/main" val="213915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B3882-EB8D-4F40-9D09-73F59F96557C}" type="datetime1">
              <a:rPr lang="en-US" smtClean="0"/>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292C2-134E-48C4-BDB5-40620F9E6062}" type="slidenum">
              <a:rPr lang="en-US" smtClean="0"/>
              <a:t>‹#›</a:t>
            </a:fld>
            <a:endParaRPr lang="en-US"/>
          </a:p>
        </p:txBody>
      </p:sp>
    </p:spTree>
    <p:extLst>
      <p:ext uri="{BB962C8B-B14F-4D97-AF65-F5344CB8AC3E}">
        <p14:creationId xmlns:p14="http://schemas.microsoft.com/office/powerpoint/2010/main" val="265436307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hyperlink" Target="https://www.worldbank.org/en/topic/urbandevelopment/brief/solid-waste-manageme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20.emf"/><Relationship Id="rId4"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23.e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hyperlink" Target="https://www.unep.org/interactives/beat-plastic-pollu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2400"/>
            <a:ext cx="8610600" cy="1524000"/>
          </a:xfrm>
        </p:spPr>
        <p:txBody>
          <a:bodyPr numCol="1">
            <a:noAutofit/>
          </a:bodyPr>
          <a:lstStyle/>
          <a:p>
            <a:pPr>
              <a:lnSpc>
                <a:spcPct val="150000"/>
              </a:lnSpc>
              <a:spcBef>
                <a:spcPts val="600"/>
              </a:spcBef>
              <a:spcAft>
                <a:spcPts val="600"/>
              </a:spcAft>
            </a:pPr>
            <a:r>
              <a:rPr lang="en-US" sz="2200" b="1" dirty="0">
                <a:effectLst>
                  <a:outerShdw blurRad="38100" dist="38100" dir="2700000" algn="tl">
                    <a:srgbClr val="000000">
                      <a:alpha val="43137"/>
                    </a:srgbClr>
                  </a:outerShdw>
                </a:effectLst>
                <a:latin typeface="Arial Rounded MT Bold" pitchFamily="34" charset="0"/>
              </a:rPr>
              <a:t>SYNTHESIS, CHARACTERIZATION, AND THERMAL STABILITY ANALYSIS OF OXIDATIVELY DEGRADABLE </a:t>
            </a:r>
            <a:r>
              <a:rPr lang="en-US" sz="2200" b="1" dirty="0" smtClean="0">
                <a:effectLst>
                  <a:outerShdw blurRad="38100" dist="38100" dir="2700000" algn="tl">
                    <a:srgbClr val="000000">
                      <a:alpha val="43137"/>
                    </a:srgbClr>
                  </a:outerShdw>
                </a:effectLst>
                <a:latin typeface="Arial Rounded MT Bold" pitchFamily="34" charset="0"/>
              </a:rPr>
              <a:t> </a:t>
            </a:r>
            <a:r>
              <a:rPr lang="en-US" sz="2200" b="1" dirty="0" smtClean="0">
                <a:effectLst>
                  <a:outerShdw blurRad="38100" dist="38100" dir="2700000" algn="tl">
                    <a:srgbClr val="000000">
                      <a:alpha val="43137"/>
                    </a:srgbClr>
                  </a:outerShdw>
                </a:effectLst>
                <a:latin typeface="Arial Rounded MT Bold" pitchFamily="34" charset="0"/>
              </a:rPr>
              <a:t>POLYUREA</a:t>
            </a:r>
            <a:endParaRPr lang="en-US" sz="2200" b="1" dirty="0">
              <a:effectLst>
                <a:outerShdw blurRad="38100" dist="38100" dir="2700000" algn="tl">
                  <a:srgbClr val="000000">
                    <a:alpha val="43137"/>
                  </a:srgbClr>
                </a:outerShdw>
              </a:effectLst>
              <a:latin typeface="Arial Rounded MT Bold" pitchFamily="34" charset="0"/>
            </a:endParaRPr>
          </a:p>
        </p:txBody>
      </p:sp>
      <p:sp>
        <p:nvSpPr>
          <p:cNvPr id="3" name="Subtitle 2"/>
          <p:cNvSpPr>
            <a:spLocks noGrp="1"/>
          </p:cNvSpPr>
          <p:nvPr>
            <p:ph type="subTitle" idx="1"/>
          </p:nvPr>
        </p:nvSpPr>
        <p:spPr>
          <a:xfrm>
            <a:off x="524309" y="4495800"/>
            <a:ext cx="8193024" cy="2209800"/>
          </a:xfrm>
        </p:spPr>
        <p:txBody>
          <a:bodyPr>
            <a:normAutofit lnSpcReduction="10000"/>
          </a:bodyPr>
          <a:lstStyle/>
          <a:p>
            <a:endParaRPr lang="en-US" sz="2000" b="1" i="1" dirty="0" smtClean="0">
              <a:solidFill>
                <a:srgbClr val="FF0000"/>
              </a:solidFill>
              <a:latin typeface="Arial Rounded MT Bold" pitchFamily="34" charset="0"/>
            </a:endParaRPr>
          </a:p>
          <a:p>
            <a:r>
              <a:rPr lang="en-US" sz="2000" b="1" i="1" dirty="0" smtClean="0">
                <a:solidFill>
                  <a:srgbClr val="0070C0"/>
                </a:solidFill>
                <a:latin typeface="Arial Rounded MT Bold" pitchFamily="34" charset="0"/>
              </a:rPr>
              <a:t>Mst.Rukaya Kusum</a:t>
            </a:r>
            <a:endParaRPr lang="en-US" sz="2000" b="1" i="1" dirty="0" smtClean="0">
              <a:solidFill>
                <a:srgbClr val="0070C0"/>
              </a:solidFill>
              <a:latin typeface="Arial Rounded MT Bold" pitchFamily="34" charset="0"/>
            </a:endParaRPr>
          </a:p>
          <a:p>
            <a:r>
              <a:rPr lang="en-US" sz="2000" b="1" i="1" dirty="0" smtClean="0">
                <a:solidFill>
                  <a:srgbClr val="0070C0"/>
                </a:solidFill>
                <a:latin typeface="Arial Rounded MT Bold" pitchFamily="34" charset="0"/>
              </a:rPr>
              <a:t>Exam roll </a:t>
            </a:r>
            <a:r>
              <a:rPr lang="en-US" sz="2000" b="1" i="1" dirty="0">
                <a:solidFill>
                  <a:srgbClr val="0070C0"/>
                </a:solidFill>
                <a:latin typeface="Arial Rounded MT Bold" pitchFamily="34" charset="0"/>
              </a:rPr>
              <a:t>: </a:t>
            </a:r>
            <a:r>
              <a:rPr lang="en-US" sz="2000" b="1" i="1" dirty="0" smtClean="0">
                <a:solidFill>
                  <a:srgbClr val="0070C0"/>
                </a:solidFill>
                <a:latin typeface="Arial Rounded MT Bold" pitchFamily="34" charset="0"/>
              </a:rPr>
              <a:t>24</a:t>
            </a:r>
            <a:endParaRPr lang="en-US" sz="2000" b="1" i="1" dirty="0" smtClean="0">
              <a:solidFill>
                <a:srgbClr val="0070C0"/>
              </a:solidFill>
              <a:latin typeface="Arial Rounded MT Bold" pitchFamily="34" charset="0"/>
            </a:endParaRPr>
          </a:p>
          <a:p>
            <a:r>
              <a:rPr lang="en-US" sz="2000" b="1" i="1" dirty="0">
                <a:solidFill>
                  <a:srgbClr val="0070C0"/>
                </a:solidFill>
                <a:latin typeface="Arial Rounded MT Bold" pitchFamily="34" charset="0"/>
              </a:rPr>
              <a:t> </a:t>
            </a:r>
            <a:r>
              <a:rPr lang="en-US" sz="2000" b="1" i="1" dirty="0" smtClean="0">
                <a:solidFill>
                  <a:srgbClr val="0070C0"/>
                </a:solidFill>
                <a:latin typeface="Arial Rounded MT Bold" pitchFamily="34" charset="0"/>
              </a:rPr>
              <a:t>Batch :48</a:t>
            </a:r>
            <a:endParaRPr lang="en-US" sz="2000" b="1" i="1" dirty="0" smtClean="0">
              <a:solidFill>
                <a:srgbClr val="0070C0"/>
              </a:solidFill>
              <a:latin typeface="Arial Rounded MT Bold" pitchFamily="34" charset="0"/>
            </a:endParaRPr>
          </a:p>
          <a:p>
            <a:r>
              <a:rPr lang="en-US" sz="2000" b="1" i="1" dirty="0" smtClean="0">
                <a:solidFill>
                  <a:srgbClr val="0070C0"/>
                </a:solidFill>
                <a:latin typeface="Arial Rounded MT Bold" pitchFamily="34" charset="0"/>
              </a:rPr>
              <a:t>Department Of Chemistry</a:t>
            </a:r>
          </a:p>
          <a:p>
            <a:r>
              <a:rPr lang="en-US" sz="2000" b="1" i="1" dirty="0" smtClean="0">
                <a:solidFill>
                  <a:srgbClr val="0070C0"/>
                </a:solidFill>
                <a:latin typeface="Arial Rounded MT Bold" pitchFamily="34" charset="0"/>
              </a:rPr>
              <a:t>University Of </a:t>
            </a:r>
            <a:r>
              <a:rPr lang="en-US" sz="2000" b="1" i="1" dirty="0" err="1" smtClean="0">
                <a:solidFill>
                  <a:srgbClr val="0070C0"/>
                </a:solidFill>
                <a:latin typeface="Arial Rounded MT Bold" pitchFamily="34" charset="0"/>
              </a:rPr>
              <a:t>Barishal</a:t>
            </a:r>
            <a:endParaRPr lang="en-US" sz="2000" b="1" i="1" dirty="0">
              <a:solidFill>
                <a:srgbClr val="0070C0"/>
              </a:solidFill>
              <a:latin typeface="Arial Rounded MT Bold" pitchFamily="34" charset="0"/>
            </a:endParaRPr>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1</a:t>
            </a:fld>
            <a:endParaRPr lang="en-US" sz="1800" b="1"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21" y="1600200"/>
            <a:ext cx="3454400" cy="2590800"/>
          </a:xfrm>
          <a:prstGeom prst="rect">
            <a:avLst/>
          </a:prstGeom>
        </p:spPr>
      </p:pic>
    </p:spTree>
    <p:extLst>
      <p:ext uri="{BB962C8B-B14F-4D97-AF65-F5344CB8AC3E}">
        <p14:creationId xmlns:p14="http://schemas.microsoft.com/office/powerpoint/2010/main" val="4007212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10</a:t>
            </a:fld>
            <a:endParaRPr lang="en-US"/>
          </a:p>
        </p:txBody>
      </p:sp>
      <p:sp>
        <p:nvSpPr>
          <p:cNvPr id="3" name="TextBox 2"/>
          <p:cNvSpPr txBox="1"/>
          <p:nvPr/>
        </p:nvSpPr>
        <p:spPr>
          <a:xfrm>
            <a:off x="700643" y="250448"/>
            <a:ext cx="7924800" cy="892552"/>
          </a:xfrm>
          <a:prstGeom prst="rect">
            <a:avLst/>
          </a:prstGeom>
          <a:noFill/>
        </p:spPr>
        <p:txBody>
          <a:bodyPr wrap="square" rtlCol="0">
            <a:spAutoFit/>
          </a:bodyPr>
          <a:lstStyle/>
          <a:p>
            <a:pPr algn="ctr"/>
            <a:r>
              <a:rPr lang="en-US" sz="2600" b="1" dirty="0" err="1" smtClean="0">
                <a:latin typeface="Times New Roman" pitchFamily="18" charset="0"/>
                <a:cs typeface="Times New Roman" pitchFamily="18" charset="0"/>
              </a:rPr>
              <a:t>Polydiacyl</a:t>
            </a:r>
            <a:r>
              <a:rPr lang="en-US" sz="2600" b="1" dirty="0" smtClean="0">
                <a:latin typeface="Times New Roman" pitchFamily="18" charset="0"/>
                <a:cs typeface="Times New Roman" pitchFamily="18" charset="0"/>
              </a:rPr>
              <a:t> Hydrazine: An </a:t>
            </a:r>
            <a:r>
              <a:rPr lang="en-US" sz="2600" b="1" dirty="0" err="1">
                <a:latin typeface="Times New Roman" pitchFamily="18" charset="0"/>
                <a:cs typeface="Times New Roman" pitchFamily="18" charset="0"/>
              </a:rPr>
              <a:t>O</a:t>
            </a:r>
            <a:r>
              <a:rPr lang="en-US" sz="2600" b="1" dirty="0" err="1" smtClean="0">
                <a:latin typeface="Times New Roman" pitchFamily="18" charset="0"/>
                <a:cs typeface="Times New Roman" pitchFamily="18" charset="0"/>
              </a:rPr>
              <a:t>xidatively</a:t>
            </a:r>
            <a:r>
              <a:rPr lang="en-US" sz="2600" b="1" dirty="0" smtClean="0">
                <a:latin typeface="Times New Roman" pitchFamily="18" charset="0"/>
                <a:cs typeface="Times New Roman" pitchFamily="18" charset="0"/>
              </a:rPr>
              <a:t> Degradable </a:t>
            </a:r>
            <a:r>
              <a:rPr lang="en-US" sz="2600" b="1" dirty="0">
                <a:latin typeface="Times New Roman" pitchFamily="18" charset="0"/>
                <a:cs typeface="Times New Roman" pitchFamily="18" charset="0"/>
              </a:rPr>
              <a:t>P</a:t>
            </a:r>
            <a:r>
              <a:rPr lang="en-US" sz="2600" b="1" dirty="0" smtClean="0">
                <a:latin typeface="Times New Roman" pitchFamily="18" charset="0"/>
                <a:cs typeface="Times New Roman" pitchFamily="18" charset="0"/>
              </a:rPr>
              <a:t>olymer</a:t>
            </a:r>
            <a:endParaRPr lang="en-US" sz="2600" b="1" dirty="0">
              <a:latin typeface="Times New Roman" pitchFamily="18" charset="0"/>
              <a:cs typeface="Times New Roman" pitchFamily="18" charset="0"/>
            </a:endParaRPr>
          </a:p>
        </p:txBody>
      </p:sp>
      <p:sp>
        <p:nvSpPr>
          <p:cNvPr id="4" name="TextBox 3"/>
          <p:cNvSpPr txBox="1"/>
          <p:nvPr/>
        </p:nvSpPr>
        <p:spPr>
          <a:xfrm>
            <a:off x="685800" y="1143000"/>
            <a:ext cx="7924800" cy="2031325"/>
          </a:xfrm>
          <a:prstGeom prst="rect">
            <a:avLst/>
          </a:prstGeom>
          <a:noFill/>
        </p:spPr>
        <p:txBody>
          <a:bodyPr wrap="square" rtlCol="0">
            <a:spAutoFit/>
          </a:bodyPr>
          <a:lstStyle/>
          <a:p>
            <a:pPr algn="just"/>
            <a:r>
              <a:rPr lang="en-US" dirty="0">
                <a:latin typeface="Times New Roman" pitchFamily="18" charset="0"/>
                <a:cs typeface="Times New Roman" pitchFamily="18" charset="0"/>
              </a:rPr>
              <a:t>Poly(</a:t>
            </a:r>
            <a:r>
              <a:rPr lang="en-US" dirty="0" err="1">
                <a:latin typeface="Times New Roman" pitchFamily="18" charset="0"/>
                <a:cs typeface="Times New Roman" pitchFamily="18" charset="0"/>
              </a:rPr>
              <a:t>diacylhydrazine</a:t>
            </a:r>
            <a:r>
              <a:rPr lang="en-US" dirty="0">
                <a:latin typeface="Times New Roman" pitchFamily="18" charset="0"/>
                <a:cs typeface="Times New Roman" pitchFamily="18" charset="0"/>
              </a:rPr>
              <a:t>) (PDAH), a polyamide for which hydrazine is the </a:t>
            </a:r>
            <a:r>
              <a:rPr lang="en-US" dirty="0" err="1">
                <a:latin typeface="Times New Roman" pitchFamily="18" charset="0"/>
                <a:cs typeface="Times New Roman" pitchFamily="18" charset="0"/>
              </a:rPr>
              <a:t>diamine</a:t>
            </a:r>
            <a:r>
              <a:rPr lang="en-US" dirty="0">
                <a:latin typeface="Times New Roman" pitchFamily="18" charset="0"/>
                <a:cs typeface="Times New Roman" pitchFamily="18" charset="0"/>
              </a:rPr>
              <a:t> component, is a novel degradable polymer that decomposes through the action of an oxidant such as sodium hypochlorite </a:t>
            </a:r>
            <a:r>
              <a:rPr lang="en-US" dirty="0" smtClean="0">
                <a:latin typeface="Times New Roman" pitchFamily="18" charset="0"/>
                <a:cs typeface="Times New Roman" pitchFamily="18" charset="0"/>
              </a:rPr>
              <a:t>solution</a:t>
            </a:r>
            <a:r>
              <a:rPr lang="en-US" baseline="30000" dirty="0" smtClean="0">
                <a:latin typeface="Times New Roman" pitchFamily="18" charset="0"/>
                <a:cs typeface="Times New Roman" pitchFamily="18" charset="0"/>
              </a:rPr>
              <a:t>4,5</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Scheme 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poly(</a:t>
            </a:r>
            <a:r>
              <a:rPr lang="en-US" dirty="0" err="1">
                <a:latin typeface="Times New Roman" pitchFamily="18" charset="0"/>
                <a:cs typeface="Times New Roman" pitchFamily="18" charset="0"/>
              </a:rPr>
              <a:t>diacylhydrazine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decomposes </a:t>
            </a:r>
            <a:r>
              <a:rPr lang="en-US" dirty="0">
                <a:latin typeface="Times New Roman" pitchFamily="18" charset="0"/>
                <a:cs typeface="Times New Roman" pitchFamily="18" charset="0"/>
              </a:rPr>
              <a:t>on treatment with an oxidant such as sodium hypochlorite solution to obtain the corresponding carboxylic acid and nitrogen. PDAH is stable in air even at high temperatures (T</a:t>
            </a:r>
            <a:r>
              <a:rPr lang="en-US" i="1" baseline="-25000" dirty="0">
                <a:latin typeface="Times New Roman" pitchFamily="18" charset="0"/>
                <a:cs typeface="Times New Roman" pitchFamily="18" charset="0"/>
              </a:rPr>
              <a:t>d</a:t>
            </a:r>
            <a:r>
              <a:rPr lang="en-US" dirty="0">
                <a:latin typeface="Times New Roman" pitchFamily="18" charset="0"/>
                <a:cs typeface="Times New Roman" pitchFamily="18" charset="0"/>
              </a:rPr>
              <a:t> is above </a:t>
            </a:r>
            <a:r>
              <a:rPr lang="en-US" dirty="0" smtClean="0">
                <a:latin typeface="Times New Roman" pitchFamily="18" charset="0"/>
                <a:cs typeface="Times New Roman" pitchFamily="18" charset="0"/>
              </a:rPr>
              <a:t>320 ℃ </a:t>
            </a:r>
            <a:r>
              <a:rPr lang="en-US" dirty="0">
                <a:latin typeface="Times New Roman" pitchFamily="18" charset="0"/>
                <a:cs typeface="Times New Roman" pitchFamily="18" charset="0"/>
              </a:rPr>
              <a:t>in air and no </a:t>
            </a:r>
            <a:r>
              <a:rPr lang="en-US" dirty="0" err="1">
                <a:latin typeface="Times New Roman" pitchFamily="18" charset="0"/>
                <a:cs typeface="Times New Roman" pitchFamily="18" charset="0"/>
              </a:rPr>
              <a:t>T</a:t>
            </a:r>
            <a:r>
              <a:rPr lang="en-US" baseline="-25000" dirty="0" err="1">
                <a:latin typeface="Times New Roman" pitchFamily="18" charset="0"/>
                <a:cs typeface="Times New Roman" pitchFamily="18" charset="0"/>
              </a:rPr>
              <a:t>g</a:t>
            </a:r>
            <a:r>
              <a:rPr lang="en-US" dirty="0">
                <a:latin typeface="Times New Roman" pitchFamily="18" charset="0"/>
                <a:cs typeface="Times New Roman" pitchFamily="18" charset="0"/>
              </a:rPr>
              <a:t> is observed below T</a:t>
            </a:r>
            <a:r>
              <a:rPr lang="en-US" i="1" baseline="-25000" dirty="0">
                <a:latin typeface="Times New Roman" pitchFamily="18" charset="0"/>
                <a:cs typeface="Times New Roman" pitchFamily="18" charset="0"/>
              </a:rPr>
              <a:t>d</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5" name="TextBox 4"/>
          <p:cNvSpPr txBox="1"/>
          <p:nvPr/>
        </p:nvSpPr>
        <p:spPr>
          <a:xfrm>
            <a:off x="548243" y="5791200"/>
            <a:ext cx="8229600" cy="830997"/>
          </a:xfrm>
          <a:prstGeom prst="rect">
            <a:avLst/>
          </a:prstGeom>
          <a:noFill/>
        </p:spPr>
        <p:txBody>
          <a:bodyPr wrap="square" rtlCol="0">
            <a:spAutoFit/>
          </a:bodyPr>
          <a:lstStyle/>
          <a:p>
            <a:r>
              <a:rPr lang="en-US" sz="1200" dirty="0">
                <a:latin typeface="Times New Roman" pitchFamily="18" charset="0"/>
                <a:cs typeface="Times New Roman" pitchFamily="18" charset="0"/>
              </a:rPr>
              <a:t>4</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Kihara</a:t>
            </a:r>
            <a:r>
              <a:rPr lang="en-US" sz="1200" dirty="0">
                <a:latin typeface="Times New Roman" pitchFamily="18" charset="0"/>
                <a:cs typeface="Times New Roman" pitchFamily="18" charset="0"/>
              </a:rPr>
              <a:t>, N., Ii, R., &amp; Ogawa, A. (</a:t>
            </a:r>
            <a:r>
              <a:rPr lang="en-US" sz="1200" b="1" dirty="0">
                <a:latin typeface="Times New Roman" pitchFamily="18" charset="0"/>
                <a:cs typeface="Times New Roman" pitchFamily="18" charset="0"/>
              </a:rPr>
              <a:t>2007</a:t>
            </a:r>
            <a:r>
              <a:rPr lang="en-US" sz="1200" dirty="0">
                <a:latin typeface="Times New Roman" pitchFamily="18" charset="0"/>
                <a:cs typeface="Times New Roman" pitchFamily="18" charset="0"/>
              </a:rPr>
              <a:t>). Synthesis and properties of nylon‐0, 2–</a:t>
            </a:r>
            <a:r>
              <a:rPr lang="en-US" sz="1200" dirty="0" err="1">
                <a:latin typeface="Times New Roman" pitchFamily="18" charset="0"/>
                <a:cs typeface="Times New Roman" pitchFamily="18" charset="0"/>
              </a:rPr>
              <a:t>oxidatively</a:t>
            </a:r>
            <a:r>
              <a:rPr lang="en-US" sz="1200" dirty="0">
                <a:latin typeface="Times New Roman" pitchFamily="18" charset="0"/>
                <a:cs typeface="Times New Roman" pitchFamily="18" charset="0"/>
              </a:rPr>
              <a:t> degradable polymer that is stable in air. Journal of Polymer Science Part A: Polymer Chemistry, 45(5), </a:t>
            </a:r>
            <a:r>
              <a:rPr lang="en-US" sz="1200" dirty="0" smtClean="0">
                <a:latin typeface="Times New Roman" pitchFamily="18" charset="0"/>
                <a:cs typeface="Times New Roman" pitchFamily="18" charset="0"/>
              </a:rPr>
              <a:t>963-967</a:t>
            </a:r>
          </a:p>
          <a:p>
            <a:r>
              <a:rPr lang="en-US" sz="1200" dirty="0">
                <a:latin typeface="Times New Roman" pitchFamily="18" charset="0"/>
                <a:cs typeface="Times New Roman" pitchFamily="18" charset="0"/>
              </a:rPr>
              <a:t>5</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Kihara</a:t>
            </a:r>
            <a:r>
              <a:rPr lang="en-US" sz="1200" dirty="0">
                <a:latin typeface="Times New Roman" pitchFamily="18" charset="0"/>
                <a:cs typeface="Times New Roman" pitchFamily="18" charset="0"/>
              </a:rPr>
              <a:t>, N., Iino, Y., &amp; Misawa, T. (</a:t>
            </a:r>
            <a:r>
              <a:rPr lang="en-US" sz="1200" b="1" dirty="0">
                <a:latin typeface="Times New Roman" pitchFamily="18" charset="0"/>
                <a:cs typeface="Times New Roman" pitchFamily="18" charset="0"/>
              </a:rPr>
              <a:t>2008</a:t>
            </a:r>
            <a:r>
              <a:rPr lang="en-US" sz="1200" dirty="0">
                <a:latin typeface="Times New Roman" pitchFamily="18" charset="0"/>
                <a:cs typeface="Times New Roman" pitchFamily="18" charset="0"/>
              </a:rPr>
              <a:t>). Oxidative degradation of poly (isophthaloylhydrazine‐1, 2‐diyl) s. Journal of Polymer Science Part A: Polymer Chemistry, 46(18), 6255-6262</a:t>
            </a:r>
          </a:p>
        </p:txBody>
      </p:sp>
      <p:graphicFrame>
        <p:nvGraphicFramePr>
          <p:cNvPr id="6" name="Object 5"/>
          <p:cNvGraphicFramePr>
            <a:graphicFrameLocks noChangeAspect="1"/>
          </p:cNvGraphicFramePr>
          <p:nvPr>
            <p:extLst>
              <p:ext uri="{D42A27DB-BD31-4B8C-83A1-F6EECF244321}">
                <p14:modId xmlns:p14="http://schemas.microsoft.com/office/powerpoint/2010/main" val="2500113591"/>
              </p:ext>
            </p:extLst>
          </p:nvPr>
        </p:nvGraphicFramePr>
        <p:xfrm>
          <a:off x="1294368" y="3211930"/>
          <a:ext cx="6737350" cy="1854875"/>
        </p:xfrm>
        <a:graphic>
          <a:graphicData uri="http://schemas.openxmlformats.org/presentationml/2006/ole">
            <mc:AlternateContent xmlns:mc="http://schemas.openxmlformats.org/markup-compatibility/2006">
              <mc:Choice xmlns:v="urn:schemas-microsoft-com:vml" Requires="v">
                <p:oleObj spid="_x0000_s21638" name="CS ChemDraw Drawing" r:id="rId3" imgW="6737250" imgH="2102845" progId="ChemDraw.Document.6.0">
                  <p:embed/>
                </p:oleObj>
              </mc:Choice>
              <mc:Fallback>
                <p:oleObj name="CS ChemDraw Drawing" r:id="rId3" imgW="6737250" imgH="2102845" progId="ChemDraw.Document.6.0">
                  <p:embed/>
                  <p:pic>
                    <p:nvPicPr>
                      <p:cNvPr id="0" name=""/>
                      <p:cNvPicPr/>
                      <p:nvPr/>
                    </p:nvPicPr>
                    <p:blipFill>
                      <a:blip r:embed="rId4"/>
                      <a:stretch>
                        <a:fillRect/>
                      </a:stretch>
                    </p:blipFill>
                    <p:spPr>
                      <a:xfrm>
                        <a:off x="1294368" y="3211930"/>
                        <a:ext cx="6737350" cy="1854875"/>
                      </a:xfrm>
                      <a:prstGeom prst="rect">
                        <a:avLst/>
                      </a:prstGeom>
                    </p:spPr>
                  </p:pic>
                </p:oleObj>
              </mc:Fallback>
            </mc:AlternateContent>
          </a:graphicData>
        </a:graphic>
      </p:graphicFrame>
      <p:sp>
        <p:nvSpPr>
          <p:cNvPr id="7" name="TextBox 6"/>
          <p:cNvSpPr txBox="1"/>
          <p:nvPr/>
        </p:nvSpPr>
        <p:spPr>
          <a:xfrm>
            <a:off x="2034639" y="5267673"/>
            <a:ext cx="5603072" cy="369332"/>
          </a:xfrm>
          <a:prstGeom prst="rect">
            <a:avLst/>
          </a:prstGeom>
          <a:noFill/>
        </p:spPr>
        <p:txBody>
          <a:bodyPr wrap="none" rtlCol="0">
            <a:spAutoFit/>
          </a:bodyPr>
          <a:lstStyle/>
          <a:p>
            <a:r>
              <a:rPr lang="en-US" b="1" dirty="0">
                <a:latin typeface="Times New Roman" pitchFamily="18" charset="0"/>
                <a:cs typeface="Times New Roman" pitchFamily="18" charset="0"/>
              </a:rPr>
              <a:t>Scheme </a:t>
            </a:r>
            <a:r>
              <a:rPr lang="en-US" b="1" dirty="0" smtClean="0">
                <a:latin typeface="Times New Roman" pitchFamily="18" charset="0"/>
                <a:cs typeface="Times New Roman" pitchFamily="18" charset="0"/>
              </a:rPr>
              <a:t>1: </a:t>
            </a:r>
            <a:r>
              <a:rPr lang="en-US" dirty="0">
                <a:latin typeface="Times New Roman" pitchFamily="18" charset="0"/>
                <a:cs typeface="Times New Roman" pitchFamily="18" charset="0"/>
              </a:rPr>
              <a:t>Oxidative degradation of </a:t>
            </a:r>
            <a:r>
              <a:rPr lang="en-US" dirty="0" err="1">
                <a:latin typeface="Times New Roman" pitchFamily="18" charset="0"/>
                <a:cs typeface="Times New Roman" pitchFamily="18" charset="0"/>
              </a:rPr>
              <a:t>polydiacylhydrazine</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16712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11</a:t>
            </a:fld>
            <a:endParaRPr lang="en-US"/>
          </a:p>
        </p:txBody>
      </p:sp>
      <p:sp>
        <p:nvSpPr>
          <p:cNvPr id="3" name="TextBox 2"/>
          <p:cNvSpPr txBox="1"/>
          <p:nvPr/>
        </p:nvSpPr>
        <p:spPr>
          <a:xfrm>
            <a:off x="1714500" y="487671"/>
            <a:ext cx="60960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What's </a:t>
            </a:r>
            <a:r>
              <a:rPr lang="en-US" sz="4400" b="1" dirty="0">
                <a:latin typeface="Times New Roman" pitchFamily="18" charset="0"/>
                <a:cs typeface="Times New Roman" pitchFamily="18" charset="0"/>
              </a:rPr>
              <a:t>on </a:t>
            </a:r>
            <a:r>
              <a:rPr lang="en-US" sz="4400" b="1" dirty="0" smtClean="0">
                <a:latin typeface="Times New Roman" pitchFamily="18" charset="0"/>
                <a:cs typeface="Times New Roman" pitchFamily="18" charset="0"/>
              </a:rPr>
              <a:t>our insight?</a:t>
            </a:r>
            <a:endParaRPr lang="en-US" sz="4400" b="1" dirty="0">
              <a:latin typeface="Times New Roman" pitchFamily="18" charset="0"/>
              <a:cs typeface="Times New Roman" pitchFamily="18" charset="0"/>
            </a:endParaRPr>
          </a:p>
        </p:txBody>
      </p:sp>
      <p:sp>
        <p:nvSpPr>
          <p:cNvPr id="4" name="TextBox 3"/>
          <p:cNvSpPr txBox="1"/>
          <p:nvPr/>
        </p:nvSpPr>
        <p:spPr>
          <a:xfrm>
            <a:off x="762000" y="1828800"/>
            <a:ext cx="8001000" cy="2462213"/>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Polyester , containing </a:t>
            </a:r>
            <a:r>
              <a:rPr lang="en-US" sz="2200" dirty="0">
                <a:latin typeface="Times New Roman" pitchFamily="18" charset="0"/>
                <a:cs typeface="Times New Roman" pitchFamily="18" charset="0"/>
              </a:rPr>
              <a:t>a significant number of </a:t>
            </a:r>
            <a:r>
              <a:rPr lang="en-US" sz="2200" dirty="0" smtClean="0">
                <a:latin typeface="Times New Roman" pitchFamily="18" charset="0"/>
                <a:cs typeface="Times New Roman" pitchFamily="18" charset="0"/>
              </a:rPr>
              <a:t>ester (-CO-O-</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groups, is one of the most  used class of polymer. A study has shown that by 2020</a:t>
            </a:r>
            <a:r>
              <a:rPr lang="en-US" sz="2200" dirty="0">
                <a:latin typeface="Times New Roman" pitchFamily="18" charset="0"/>
                <a:cs typeface="Times New Roman" pitchFamily="18" charset="0"/>
              </a:rPr>
              <a:t>, global polyester fiber production increased to 57.1 million metric </a:t>
            </a:r>
            <a:r>
              <a:rPr lang="en-US" sz="2200" dirty="0" smtClean="0">
                <a:latin typeface="Times New Roman" pitchFamily="18" charset="0"/>
                <a:cs typeface="Times New Roman" pitchFamily="18" charset="0"/>
              </a:rPr>
              <a:t>tons</a:t>
            </a:r>
            <a:r>
              <a:rPr lang="en-US" sz="2200" baseline="30000" dirty="0" smtClean="0">
                <a:latin typeface="Times New Roman" pitchFamily="18" charset="0"/>
                <a:cs typeface="Times New Roman" pitchFamily="18" charset="0"/>
              </a:rPr>
              <a:t>6</a:t>
            </a:r>
            <a:r>
              <a:rPr lang="en-US" sz="2200" dirty="0" smtClean="0">
                <a:latin typeface="Times New Roman" pitchFamily="18" charset="0"/>
                <a:cs typeface="Times New Roman" pitchFamily="18" charset="0"/>
              </a:rPr>
              <a:t>. Our aim is to introduce </a:t>
            </a:r>
            <a:r>
              <a:rPr lang="en-US" sz="2200" dirty="0" err="1" smtClean="0">
                <a:latin typeface="Times New Roman" pitchFamily="18" charset="0"/>
                <a:cs typeface="Times New Roman" pitchFamily="18" charset="0"/>
              </a:rPr>
              <a:t>polydiacylhydrazine</a:t>
            </a:r>
            <a:r>
              <a:rPr lang="en-US" sz="2200" dirty="0" smtClean="0">
                <a:latin typeface="Times New Roman" pitchFamily="18" charset="0"/>
                <a:cs typeface="Times New Roman" pitchFamily="18" charset="0"/>
              </a:rPr>
              <a:t> group in the polymer chain of polyester, so that the produced polymer has </a:t>
            </a:r>
            <a:r>
              <a:rPr lang="en-US" sz="2200" dirty="0">
                <a:latin typeface="Times New Roman" pitchFamily="18" charset="0"/>
                <a:cs typeface="Times New Roman" pitchFamily="18" charset="0"/>
              </a:rPr>
              <a:t>the </a:t>
            </a:r>
            <a:r>
              <a:rPr lang="en-US" sz="2200" dirty="0" smtClean="0">
                <a:latin typeface="Times New Roman" pitchFamily="18" charset="0"/>
                <a:cs typeface="Times New Roman" pitchFamily="18" charset="0"/>
              </a:rPr>
              <a:t>physical properties that </a:t>
            </a:r>
            <a:r>
              <a:rPr lang="en-US" sz="2200" dirty="0">
                <a:latin typeface="Times New Roman" pitchFamily="18" charset="0"/>
                <a:cs typeface="Times New Roman" pitchFamily="18" charset="0"/>
              </a:rPr>
              <a:t>of </a:t>
            </a:r>
            <a:r>
              <a:rPr lang="en-US" sz="2200" dirty="0" smtClean="0">
                <a:latin typeface="Times New Roman" pitchFamily="18" charset="0"/>
                <a:cs typeface="Times New Roman" pitchFamily="18" charset="0"/>
              </a:rPr>
              <a:t>polyesters and </a:t>
            </a:r>
            <a:r>
              <a:rPr lang="en-US" sz="2200" dirty="0">
                <a:latin typeface="Times New Roman" pitchFamily="18" charset="0"/>
                <a:cs typeface="Times New Roman" pitchFamily="18" charset="0"/>
              </a:rPr>
              <a:t>at the same time possesses </a:t>
            </a:r>
            <a:r>
              <a:rPr lang="en-US" sz="2200" dirty="0" err="1">
                <a:latin typeface="Times New Roman" pitchFamily="18" charset="0"/>
                <a:cs typeface="Times New Roman" pitchFamily="18" charset="0"/>
              </a:rPr>
              <a:t>oxidatively</a:t>
            </a:r>
            <a:r>
              <a:rPr lang="en-US" sz="2200" dirty="0">
                <a:latin typeface="Times New Roman" pitchFamily="18" charset="0"/>
                <a:cs typeface="Times New Roman" pitchFamily="18" charset="0"/>
              </a:rPr>
              <a:t> degradable properties. </a:t>
            </a:r>
          </a:p>
        </p:txBody>
      </p:sp>
      <p:sp>
        <p:nvSpPr>
          <p:cNvPr id="5" name="TextBox 4"/>
          <p:cNvSpPr txBox="1"/>
          <p:nvPr/>
        </p:nvSpPr>
        <p:spPr>
          <a:xfrm>
            <a:off x="990600" y="5945832"/>
            <a:ext cx="7543800" cy="461665"/>
          </a:xfrm>
          <a:prstGeom prst="rect">
            <a:avLst/>
          </a:prstGeom>
          <a:noFill/>
        </p:spPr>
        <p:txBody>
          <a:bodyPr wrap="square" rtlCol="0">
            <a:spAutoFit/>
          </a:bodyPr>
          <a:lstStyle/>
          <a:p>
            <a:r>
              <a:rPr lang="en-US" sz="1200" dirty="0" smtClean="0">
                <a:latin typeface="Times New Roman" pitchFamily="18" charset="0"/>
                <a:cs typeface="Times New Roman" pitchFamily="18" charset="0"/>
              </a:rPr>
              <a:t>6.   </a:t>
            </a:r>
            <a:r>
              <a:rPr lang="en-US" sz="1200" dirty="0" smtClean="0">
                <a:latin typeface="Times New Roman" pitchFamily="18" charset="0"/>
                <a:cs typeface="Times New Roman" pitchFamily="18" charset="0"/>
                <a:hlinkClick r:id="rId2" action="ppaction://hlinksldjump"/>
              </a:rPr>
              <a:t>https</a:t>
            </a:r>
            <a:r>
              <a:rPr lang="en-US" sz="1200" dirty="0">
                <a:latin typeface="Times New Roman" pitchFamily="18" charset="0"/>
                <a:cs typeface="Times New Roman" pitchFamily="18" charset="0"/>
                <a:hlinkClick r:id="rId2" action="ppaction://hlinksldjump"/>
              </a:rPr>
              <a:t>://</a:t>
            </a:r>
            <a:r>
              <a:rPr lang="en-US" sz="1200" dirty="0" smtClean="0">
                <a:latin typeface="Times New Roman" pitchFamily="18" charset="0"/>
                <a:cs typeface="Times New Roman" pitchFamily="18" charset="0"/>
                <a:hlinkClick r:id="rId2" action="ppaction://hlinksldjump"/>
              </a:rPr>
              <a:t>www.statista.com/statistics/912301/polyester-fiber-production-worldwide</a:t>
            </a:r>
            <a:r>
              <a:rPr lang="en-US" sz="1200" dirty="0">
                <a:latin typeface="Times New Roman" pitchFamily="18" charset="0"/>
                <a:cs typeface="Times New Roman" pitchFamily="18" charset="0"/>
                <a:hlinkClick r:id="rId2" action="ppaction://hlinksldjump"/>
              </a:rPr>
              <a:t>/#:~:</a:t>
            </a:r>
            <a:r>
              <a:rPr lang="en-US" sz="1200" dirty="0" smtClean="0">
                <a:latin typeface="Times New Roman" pitchFamily="18" charset="0"/>
                <a:cs typeface="Times New Roman" pitchFamily="18" charset="0"/>
                <a:hlinkClick r:id="rId2" action="ppaction://hlinksldjump"/>
              </a:rPr>
              <a:t>text=In%201975%2C%20there%20were%20some,to%2057.1%20million%20metric%20tons</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298639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248400" cy="762000"/>
          </a:xfrm>
        </p:spPr>
        <p:txBody>
          <a:bodyPr>
            <a:noAutofit/>
          </a:bodyPr>
          <a:lstStyle/>
          <a:p>
            <a:r>
              <a:rPr lang="en-US" b="1" dirty="0" smtClean="0">
                <a:latin typeface="Times New Roman" pitchFamily="18" charset="0"/>
                <a:cs typeface="Times New Roman" pitchFamily="18" charset="0"/>
              </a:rPr>
              <a:t>Purpose of this work</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685800" y="1676401"/>
            <a:ext cx="7848600" cy="1828799"/>
          </a:xfrm>
        </p:spPr>
        <p:txBody>
          <a:bodyPr>
            <a:normAutofit/>
          </a:bodyPr>
          <a:lstStyle/>
          <a:p>
            <a:pPr marL="0" indent="0" algn="just">
              <a:buNone/>
            </a:pPr>
            <a:r>
              <a:rPr lang="en-US" sz="2200" dirty="0">
                <a:latin typeface="Times New Roman" pitchFamily="18" charset="0"/>
                <a:cs typeface="Times New Roman" pitchFamily="18" charset="0"/>
              </a:rPr>
              <a:t>P</a:t>
            </a:r>
            <a:r>
              <a:rPr lang="en-US" sz="2200" dirty="0" smtClean="0">
                <a:latin typeface="Times New Roman" pitchFamily="18" charset="0"/>
                <a:cs typeface="Times New Roman" pitchFamily="18" charset="0"/>
              </a:rPr>
              <a:t>olymeric </a:t>
            </a:r>
            <a:r>
              <a:rPr lang="en-US" sz="2200" dirty="0">
                <a:latin typeface="Times New Roman" pitchFamily="18" charset="0"/>
                <a:cs typeface="Times New Roman" pitchFamily="18" charset="0"/>
              </a:rPr>
              <a:t>waste in the environment is a matter of deep concern all over the world, as well as in </a:t>
            </a:r>
            <a:r>
              <a:rPr lang="en-US" sz="2200" dirty="0" smtClean="0">
                <a:latin typeface="Times New Roman" pitchFamily="18" charset="0"/>
                <a:cs typeface="Times New Roman" pitchFamily="18" charset="0"/>
              </a:rPr>
              <a:t>Bangladesh. The main purpose of this research work is to synthesize a thermally stable and </a:t>
            </a:r>
            <a:r>
              <a:rPr lang="en-US" sz="2200" dirty="0" err="1" smtClean="0">
                <a:latin typeface="Times New Roman" pitchFamily="18" charset="0"/>
                <a:cs typeface="Times New Roman" pitchFamily="18" charset="0"/>
              </a:rPr>
              <a:t>oxidatively</a:t>
            </a:r>
            <a:r>
              <a:rPr lang="en-US" sz="2200" dirty="0" smtClean="0">
                <a:latin typeface="Times New Roman" pitchFamily="18" charset="0"/>
                <a:cs typeface="Times New Roman" pitchFamily="18" charset="0"/>
              </a:rPr>
              <a:t> degradable polymer so as to reduce the polymeric wastes and make the environment free from polymeric wastes.</a:t>
            </a:r>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12</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3132173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q"/>
            </a:pP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main objectives of the research are as follows:</a:t>
            </a:r>
          </a:p>
          <a:p>
            <a:pPr lvl="0">
              <a:buFont typeface="Wingdings" pitchFamily="2" charset="2"/>
              <a:buChar char="q"/>
            </a:pPr>
            <a:r>
              <a:rPr lang="en-US" sz="2200" dirty="0" smtClean="0">
                <a:latin typeface="Times New Roman" pitchFamily="18" charset="0"/>
                <a:cs typeface="Times New Roman" pitchFamily="18" charset="0"/>
              </a:rPr>
              <a:t>To </a:t>
            </a:r>
            <a:r>
              <a:rPr lang="en-US" sz="2200" dirty="0">
                <a:latin typeface="Times New Roman" pitchFamily="18" charset="0"/>
                <a:cs typeface="Times New Roman" pitchFamily="18" charset="0"/>
              </a:rPr>
              <a:t>synthesize </a:t>
            </a:r>
            <a:r>
              <a:rPr lang="en-US" sz="2200" dirty="0" err="1">
                <a:latin typeface="Times New Roman" pitchFamily="18" charset="0"/>
                <a:cs typeface="Times New Roman" pitchFamily="18" charset="0"/>
              </a:rPr>
              <a:t>bisphenol</a:t>
            </a:r>
            <a:r>
              <a:rPr lang="en-US" sz="2200" dirty="0">
                <a:latin typeface="Times New Roman" pitchFamily="18" charset="0"/>
                <a:cs typeface="Times New Roman" pitchFamily="18" charset="0"/>
              </a:rPr>
              <a:t> containing </a:t>
            </a:r>
            <a:r>
              <a:rPr lang="en-US" sz="2200" dirty="0" err="1">
                <a:latin typeface="Times New Roman" pitchFamily="18" charset="0"/>
                <a:cs typeface="Times New Roman" pitchFamily="18" charset="0"/>
              </a:rPr>
              <a:t>diacylhydrazine</a:t>
            </a:r>
            <a:r>
              <a:rPr lang="en-US" sz="2200" dirty="0">
                <a:latin typeface="Times New Roman" pitchFamily="18" charset="0"/>
                <a:cs typeface="Times New Roman" pitchFamily="18" charset="0"/>
              </a:rPr>
              <a:t> moiety as one of the monomer via oxidative coupling</a:t>
            </a:r>
            <a:r>
              <a:rPr lang="en-US" sz="2200" dirty="0" smtClean="0">
                <a:latin typeface="Times New Roman" pitchFamily="18" charset="0"/>
                <a:cs typeface="Times New Roman" pitchFamily="18" charset="0"/>
              </a:rPr>
              <a:t>.</a:t>
            </a:r>
          </a:p>
          <a:p>
            <a:pPr>
              <a:buFont typeface="Wingdings" pitchFamily="2" charset="2"/>
              <a:buChar char="q"/>
            </a:pPr>
            <a:r>
              <a:rPr lang="en-US" sz="2200" dirty="0">
                <a:latin typeface="Times New Roman" pitchFamily="18" charset="0"/>
                <a:cs typeface="Times New Roman" pitchFamily="18" charset="0"/>
              </a:rPr>
              <a:t>To synthesize </a:t>
            </a:r>
            <a:r>
              <a:rPr lang="en-US" sz="2200" dirty="0" err="1">
                <a:latin typeface="Times New Roman" pitchFamily="18" charset="0"/>
                <a:cs typeface="Times New Roman" pitchFamily="18" charset="0"/>
              </a:rPr>
              <a:t>oxidatively</a:t>
            </a:r>
            <a:r>
              <a:rPr lang="en-US" sz="2200" dirty="0">
                <a:latin typeface="Times New Roman" pitchFamily="18" charset="0"/>
                <a:cs typeface="Times New Roman" pitchFamily="18" charset="0"/>
              </a:rPr>
              <a:t> degradable polyester</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lvl="0">
              <a:buFont typeface="Wingdings" pitchFamily="2" charset="2"/>
              <a:buChar char="q"/>
            </a:pPr>
            <a:r>
              <a:rPr lang="en-US" sz="2200" dirty="0">
                <a:latin typeface="Times New Roman" pitchFamily="18" charset="0"/>
                <a:cs typeface="Times New Roman" pitchFamily="18" charset="0"/>
              </a:rPr>
              <a:t>To characterize the synthesized </a:t>
            </a:r>
            <a:r>
              <a:rPr lang="en-US" sz="2200" dirty="0" err="1">
                <a:latin typeface="Times New Roman" pitchFamily="18" charset="0"/>
                <a:cs typeface="Times New Roman" pitchFamily="18" charset="0"/>
              </a:rPr>
              <a:t>bisphenol</a:t>
            </a:r>
            <a:r>
              <a:rPr lang="en-US" sz="2200" dirty="0">
                <a:latin typeface="Times New Roman" pitchFamily="18" charset="0"/>
                <a:cs typeface="Times New Roman" pitchFamily="18" charset="0"/>
              </a:rPr>
              <a:t>.</a:t>
            </a:r>
          </a:p>
          <a:p>
            <a:pPr lvl="0">
              <a:buFont typeface="Wingdings" pitchFamily="2" charset="2"/>
              <a:buChar char="q"/>
            </a:pPr>
            <a:r>
              <a:rPr lang="en-US" sz="2200" dirty="0">
                <a:latin typeface="Times New Roman" pitchFamily="18" charset="0"/>
                <a:cs typeface="Times New Roman" pitchFamily="18" charset="0"/>
              </a:rPr>
              <a:t>To characterize the polymeric bond formation via IR and </a:t>
            </a:r>
            <a:r>
              <a:rPr lang="en-US" sz="2200" baseline="30000" dirty="0">
                <a:latin typeface="Times New Roman" pitchFamily="18" charset="0"/>
                <a:cs typeface="Times New Roman" pitchFamily="18" charset="0"/>
              </a:rPr>
              <a:t>1</a:t>
            </a:r>
            <a:r>
              <a:rPr lang="en-US" sz="2200" dirty="0">
                <a:latin typeface="Times New Roman" pitchFamily="18" charset="0"/>
                <a:cs typeface="Times New Roman" pitchFamily="18" charset="0"/>
              </a:rPr>
              <a:t>H-NMR spectrum.</a:t>
            </a:r>
          </a:p>
          <a:p>
            <a:pPr lvl="0">
              <a:buFont typeface="Wingdings" pitchFamily="2" charset="2"/>
              <a:buChar char="q"/>
            </a:pPr>
            <a:r>
              <a:rPr lang="en-US" sz="2200" dirty="0">
                <a:latin typeface="Times New Roman" pitchFamily="18" charset="0"/>
                <a:cs typeface="Times New Roman" pitchFamily="18" charset="0"/>
              </a:rPr>
              <a:t>To analyze the thermal stability of the synthesized polymer via </a:t>
            </a:r>
            <a:r>
              <a:rPr lang="en-US" sz="2200" dirty="0" err="1" smtClean="0">
                <a:latin typeface="Times New Roman" pitchFamily="18" charset="0"/>
                <a:cs typeface="Times New Roman" pitchFamily="18" charset="0"/>
              </a:rPr>
              <a:t>T</a:t>
            </a:r>
            <a:r>
              <a:rPr lang="en-US" sz="2200" baseline="-25000" dirty="0" err="1" smtClean="0">
                <a:latin typeface="Times New Roman" pitchFamily="18" charset="0"/>
                <a:cs typeface="Times New Roman" pitchFamily="18" charset="0"/>
              </a:rPr>
              <a:t>g</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DTG and DTA graph of the synthesized polymer.</a:t>
            </a:r>
          </a:p>
          <a:p>
            <a:pPr lvl="0">
              <a:buFont typeface="Wingdings" pitchFamily="2" charset="2"/>
              <a:buChar char="q"/>
            </a:pPr>
            <a:r>
              <a:rPr lang="en-US" sz="2200" dirty="0">
                <a:latin typeface="Times New Roman" pitchFamily="18" charset="0"/>
                <a:cs typeface="Times New Roman" pitchFamily="18" charset="0"/>
              </a:rPr>
              <a:t>To check the oxidative degradability of the synthesized polymer in presence of </a:t>
            </a:r>
            <a:r>
              <a:rPr lang="en-US" sz="2200" dirty="0" err="1">
                <a:latin typeface="Times New Roman" pitchFamily="18" charset="0"/>
                <a:cs typeface="Times New Roman" pitchFamily="18" charset="0"/>
              </a:rPr>
              <a:t>NaClO</a:t>
            </a:r>
            <a:r>
              <a:rPr lang="en-US" sz="2200" dirty="0">
                <a:latin typeface="Times New Roman" pitchFamily="18" charset="0"/>
                <a:cs typeface="Times New Roman" pitchFamily="18" charset="0"/>
              </a:rPr>
              <a:t> solution.</a:t>
            </a:r>
          </a:p>
          <a:p>
            <a:endParaRPr lang="en-US" dirty="0"/>
          </a:p>
        </p:txBody>
      </p:sp>
      <p:sp>
        <p:nvSpPr>
          <p:cNvPr id="4" name="Slide Number Placeholder 3"/>
          <p:cNvSpPr>
            <a:spLocks noGrp="1"/>
          </p:cNvSpPr>
          <p:nvPr>
            <p:ph type="sldNum" sz="quarter" idx="12"/>
          </p:nvPr>
        </p:nvSpPr>
        <p:spPr/>
        <p:txBody>
          <a:bodyPr/>
          <a:lstStyle/>
          <a:p>
            <a:fld id="{4E6292C2-134E-48C4-BDB5-40620F9E6062}" type="slidenum">
              <a:rPr lang="en-US" smtClean="0"/>
              <a:t>13</a:t>
            </a:fld>
            <a:endParaRPr lang="en-US"/>
          </a:p>
        </p:txBody>
      </p:sp>
      <p:sp>
        <p:nvSpPr>
          <p:cNvPr id="5" name="TextBox 4"/>
          <p:cNvSpPr txBox="1"/>
          <p:nvPr/>
        </p:nvSpPr>
        <p:spPr>
          <a:xfrm>
            <a:off x="1245920" y="457200"/>
            <a:ext cx="6781800" cy="769441"/>
          </a:xfrm>
          <a:prstGeom prst="rect">
            <a:avLst/>
          </a:prstGeom>
          <a:noFill/>
        </p:spPr>
        <p:txBody>
          <a:bodyPr wrap="square" rtlCol="0">
            <a:spAutoFit/>
          </a:bodyPr>
          <a:lstStyle/>
          <a:p>
            <a:r>
              <a:rPr lang="en-US" sz="4400" b="1" dirty="0">
                <a:latin typeface="Times New Roman" pitchFamily="18" charset="0"/>
                <a:cs typeface="Times New Roman" pitchFamily="18" charset="0"/>
              </a:rPr>
              <a:t>Objectives of The </a:t>
            </a:r>
            <a:r>
              <a:rPr lang="en-US" sz="4400" b="1" dirty="0" smtClean="0">
                <a:latin typeface="Times New Roman" pitchFamily="18" charset="0"/>
                <a:cs typeface="Times New Roman" pitchFamily="18" charset="0"/>
              </a:rPr>
              <a:t>Research</a:t>
            </a:r>
            <a:endParaRPr lang="en-US" sz="4400" dirty="0">
              <a:latin typeface="Times New Roman" pitchFamily="18" charset="0"/>
              <a:cs typeface="Times New Roman" pitchFamily="18" charset="0"/>
            </a:endParaRPr>
          </a:p>
        </p:txBody>
      </p:sp>
    </p:spTree>
    <p:extLst>
      <p:ext uri="{BB962C8B-B14F-4D97-AF65-F5344CB8AC3E}">
        <p14:creationId xmlns:p14="http://schemas.microsoft.com/office/powerpoint/2010/main" val="105376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845"/>
            <a:ext cx="5181600" cy="1143000"/>
          </a:xfrm>
        </p:spPr>
        <p:txBody>
          <a:bodyPr>
            <a:normAutofit/>
          </a:bodyPr>
          <a:lstStyle/>
          <a:p>
            <a:r>
              <a:rPr lang="en-US" b="1" dirty="0" smtClean="0">
                <a:latin typeface="Times New Roman" pitchFamily="18" charset="0"/>
                <a:cs typeface="Times New Roman" pitchFamily="18" charset="0"/>
              </a:rPr>
              <a:t>Outline of this work</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200" dirty="0" err="1" smtClean="0">
                <a:latin typeface="Times New Roman" pitchFamily="18" charset="0"/>
                <a:cs typeface="Times New Roman" pitchFamily="18" charset="0"/>
              </a:rPr>
              <a:t>Bisphenol</a:t>
            </a:r>
            <a:r>
              <a:rPr lang="en-US" sz="2200" dirty="0" smtClean="0">
                <a:latin typeface="Times New Roman" pitchFamily="18" charset="0"/>
                <a:cs typeface="Times New Roman" pitchFamily="18" charset="0"/>
              </a:rPr>
              <a:t>, a monomer, was synthesized by oxidative coupling.</a:t>
            </a:r>
          </a:p>
          <a:p>
            <a:pPr>
              <a:buFont typeface="Wingdings" panose="05000000000000000000" pitchFamily="2" charset="2"/>
              <a:buChar char="q"/>
            </a:pPr>
            <a:r>
              <a:rPr lang="en-US" sz="2200" dirty="0" smtClean="0">
                <a:latin typeface="Times New Roman" pitchFamily="18" charset="0"/>
                <a:cs typeface="Times New Roman" pitchFamily="18" charset="0"/>
              </a:rPr>
              <a:t>Synthesized </a:t>
            </a:r>
            <a:r>
              <a:rPr lang="en-US" sz="2200" dirty="0" err="1" smtClean="0">
                <a:latin typeface="Times New Roman" pitchFamily="18" charset="0"/>
                <a:cs typeface="Times New Roman" pitchFamily="18" charset="0"/>
              </a:rPr>
              <a:t>bisphenol</a:t>
            </a:r>
            <a:r>
              <a:rPr lang="en-US" sz="2200" dirty="0" smtClean="0">
                <a:latin typeface="Times New Roman" pitchFamily="18" charset="0"/>
                <a:cs typeface="Times New Roman" pitchFamily="18" charset="0"/>
              </a:rPr>
              <a:t> was then treated with </a:t>
            </a:r>
            <a:r>
              <a:rPr lang="en-US" sz="2200" dirty="0" err="1" smtClean="0">
                <a:latin typeface="Times New Roman" pitchFamily="18" charset="0"/>
                <a:cs typeface="Times New Roman" pitchFamily="18" charset="0"/>
              </a:rPr>
              <a:t>adipoyl</a:t>
            </a:r>
            <a:r>
              <a:rPr lang="en-US" sz="2200" dirty="0" smtClean="0">
                <a:latin typeface="Times New Roman" pitchFamily="18" charset="0"/>
                <a:cs typeface="Times New Roman" pitchFamily="18" charset="0"/>
              </a:rPr>
              <a:t> chloride, </a:t>
            </a:r>
            <a:r>
              <a:rPr lang="en-US" sz="2200" dirty="0" err="1">
                <a:latin typeface="Times New Roman" pitchFamily="18" charset="0"/>
                <a:cs typeface="Times New Roman" pitchFamily="18" charset="0"/>
              </a:rPr>
              <a:t>t</a:t>
            </a:r>
            <a:r>
              <a:rPr lang="en-US" sz="2200" dirty="0" err="1" smtClean="0">
                <a:latin typeface="Times New Roman" pitchFamily="18" charset="0"/>
                <a:cs typeface="Times New Roman" pitchFamily="18" charset="0"/>
              </a:rPr>
              <a:t>erepthaloyl</a:t>
            </a:r>
            <a:r>
              <a:rPr lang="en-US" sz="2200" dirty="0" smtClean="0">
                <a:latin typeface="Times New Roman" pitchFamily="18" charset="0"/>
                <a:cs typeface="Times New Roman" pitchFamily="18" charset="0"/>
              </a:rPr>
              <a:t> chloride, and </a:t>
            </a:r>
            <a:r>
              <a:rPr lang="en-US" sz="2200" dirty="0" err="1" smtClean="0">
                <a:latin typeface="Times New Roman" pitchFamily="18" charset="0"/>
                <a:cs typeface="Times New Roman" pitchFamily="18" charset="0"/>
              </a:rPr>
              <a:t>isopthaloyl</a:t>
            </a:r>
            <a:r>
              <a:rPr lang="en-US" sz="2200" dirty="0" smtClean="0">
                <a:latin typeface="Times New Roman" pitchFamily="18" charset="0"/>
                <a:cs typeface="Times New Roman" pitchFamily="18" charset="0"/>
              </a:rPr>
              <a:t> chloride to produce polyester containing </a:t>
            </a:r>
            <a:r>
              <a:rPr lang="en-US" sz="2200" dirty="0" err="1" smtClean="0">
                <a:latin typeface="Times New Roman" pitchFamily="18" charset="0"/>
                <a:cs typeface="Times New Roman" pitchFamily="18" charset="0"/>
              </a:rPr>
              <a:t>diacylhydrazine</a:t>
            </a:r>
            <a:r>
              <a:rPr lang="en-US" sz="2200" dirty="0" smtClean="0">
                <a:latin typeface="Times New Roman" pitchFamily="18" charset="0"/>
                <a:cs typeface="Times New Roman" pitchFamily="18" charset="0"/>
              </a:rPr>
              <a:t> moiety.</a:t>
            </a:r>
          </a:p>
          <a:p>
            <a:pPr>
              <a:buFont typeface="Wingdings" panose="05000000000000000000" pitchFamily="2" charset="2"/>
              <a:buChar char="q"/>
            </a:pPr>
            <a:r>
              <a:rPr lang="en-US" sz="2200" dirty="0" smtClean="0">
                <a:latin typeface="Times New Roman" pitchFamily="18" charset="0"/>
                <a:cs typeface="Times New Roman" pitchFamily="18" charset="0"/>
              </a:rPr>
              <a:t>Different types of polymers was synthesized in different time duration.</a:t>
            </a:r>
          </a:p>
          <a:p>
            <a:pPr>
              <a:buFont typeface="Wingdings" panose="05000000000000000000" pitchFamily="2" charset="2"/>
              <a:buChar char="q"/>
            </a:pPr>
            <a:r>
              <a:rPr lang="en-US" sz="2200" dirty="0" smtClean="0">
                <a:latin typeface="Times New Roman" pitchFamily="18" charset="0"/>
                <a:cs typeface="Times New Roman" pitchFamily="18" charset="0"/>
              </a:rPr>
              <a:t>IR and NMR </a:t>
            </a:r>
            <a:r>
              <a:rPr lang="en-US" sz="2200" dirty="0">
                <a:latin typeface="Times New Roman" pitchFamily="18" charset="0"/>
                <a:cs typeface="Times New Roman" pitchFamily="18" charset="0"/>
              </a:rPr>
              <a:t>analysis was carried out </a:t>
            </a:r>
            <a:r>
              <a:rPr lang="en-US" sz="2200" dirty="0" smtClean="0">
                <a:latin typeface="Times New Roman" pitchFamily="18" charset="0"/>
                <a:cs typeface="Times New Roman" pitchFamily="18" charset="0"/>
              </a:rPr>
              <a:t>to make confirm the bond formation. </a:t>
            </a:r>
          </a:p>
          <a:p>
            <a:pPr>
              <a:buFont typeface="Wingdings" panose="05000000000000000000" pitchFamily="2" charset="2"/>
              <a:buChar char="q"/>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Thermo gravimetric analysis (TGA) was used to study the thermal stability of the synthesized polymers.</a:t>
            </a:r>
          </a:p>
          <a:p>
            <a:pPr marL="0" indent="0">
              <a:buNone/>
            </a:pPr>
            <a:endParaRPr lang="en-US" dirty="0"/>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14</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181709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3600" b="1" dirty="0" smtClean="0">
                <a:latin typeface="Times New Roman" pitchFamily="18" charset="0"/>
                <a:cs typeface="Times New Roman" pitchFamily="18" charset="0"/>
              </a:rPr>
              <a:t>Experimental</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990600"/>
            <a:ext cx="8686800" cy="5257800"/>
          </a:xfrm>
        </p:spPr>
        <p:txBody>
          <a:bodyPr>
            <a:normAutofit fontScale="70000" lnSpcReduction="20000"/>
          </a:bodyPr>
          <a:lstStyle/>
          <a:p>
            <a:pPr>
              <a:buFont typeface="Wingdings" pitchFamily="2" charset="2"/>
              <a:buChar char="q"/>
            </a:pPr>
            <a:r>
              <a:rPr lang="en-US" b="1" dirty="0" smtClean="0">
                <a:latin typeface="Times New Roman" pitchFamily="18" charset="0"/>
                <a:cs typeface="Times New Roman" pitchFamily="18" charset="0"/>
              </a:rPr>
              <a:t>Materials</a:t>
            </a:r>
          </a:p>
          <a:p>
            <a:pPr lvl="0"/>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Oxone</a:t>
            </a:r>
            <a:r>
              <a:rPr lang="en-US" dirty="0">
                <a:latin typeface="Times New Roman" pitchFamily="18" charset="0"/>
                <a:cs typeface="Times New Roman" pitchFamily="18" charset="0"/>
              </a:rPr>
              <a:t> ® (Sigma Aldrich, USA)</a:t>
            </a:r>
          </a:p>
          <a:p>
            <a:pPr lvl="0"/>
            <a:r>
              <a:rPr lang="en-US" dirty="0">
                <a:latin typeface="Times New Roman" pitchFamily="18" charset="0"/>
                <a:cs typeface="Times New Roman" pitchFamily="18" charset="0"/>
              </a:rPr>
              <a:t>4-Hydroxybenzhydrazide (Alfa </a:t>
            </a:r>
            <a:r>
              <a:rPr lang="en-US" dirty="0" err="1">
                <a:latin typeface="Times New Roman" pitchFamily="18" charset="0"/>
                <a:cs typeface="Times New Roman" pitchFamily="18" charset="0"/>
              </a:rPr>
              <a:t>Aesar</a:t>
            </a:r>
            <a:r>
              <a:rPr lang="en-US" dirty="0">
                <a:latin typeface="Times New Roman" pitchFamily="18" charset="0"/>
                <a:cs typeface="Times New Roman" pitchFamily="18" charset="0"/>
              </a:rPr>
              <a:t>, UK 98.0% purity)</a:t>
            </a:r>
          </a:p>
          <a:p>
            <a:pPr lvl="0"/>
            <a:r>
              <a:rPr lang="en-US" dirty="0" err="1">
                <a:latin typeface="Times New Roman" pitchFamily="18" charset="0"/>
                <a:cs typeface="Times New Roman" pitchFamily="18" charset="0"/>
              </a:rPr>
              <a:t>Terephthaloyl</a:t>
            </a:r>
            <a:r>
              <a:rPr lang="en-US" dirty="0">
                <a:latin typeface="Times New Roman" pitchFamily="18" charset="0"/>
                <a:cs typeface="Times New Roman" pitchFamily="18" charset="0"/>
              </a:rPr>
              <a:t> chloride (Alfa </a:t>
            </a:r>
            <a:r>
              <a:rPr lang="en-US" dirty="0" err="1">
                <a:latin typeface="Times New Roman" pitchFamily="18" charset="0"/>
                <a:cs typeface="Times New Roman" pitchFamily="18" charset="0"/>
              </a:rPr>
              <a:t>Aesar</a:t>
            </a:r>
            <a:r>
              <a:rPr lang="en-US" dirty="0">
                <a:latin typeface="Times New Roman" pitchFamily="18" charset="0"/>
                <a:cs typeface="Times New Roman" pitchFamily="18" charset="0"/>
              </a:rPr>
              <a:t>, UK, 99% purity)</a:t>
            </a:r>
          </a:p>
          <a:p>
            <a:pPr lvl="0"/>
            <a:r>
              <a:rPr lang="en-US" dirty="0" err="1">
                <a:latin typeface="Times New Roman" pitchFamily="18" charset="0"/>
                <a:cs typeface="Times New Roman" pitchFamily="18" charset="0"/>
              </a:rPr>
              <a:t>Isophthaloyl</a:t>
            </a:r>
            <a:r>
              <a:rPr lang="en-US" dirty="0">
                <a:latin typeface="Times New Roman" pitchFamily="18" charset="0"/>
                <a:cs typeface="Times New Roman" pitchFamily="18" charset="0"/>
              </a:rPr>
              <a:t> dichloride (Alfa </a:t>
            </a:r>
            <a:r>
              <a:rPr lang="en-US" dirty="0" err="1">
                <a:latin typeface="Times New Roman" pitchFamily="18" charset="0"/>
                <a:cs typeface="Times New Roman" pitchFamily="18" charset="0"/>
              </a:rPr>
              <a:t>Aesar</a:t>
            </a:r>
            <a:r>
              <a:rPr lang="en-US" dirty="0">
                <a:latin typeface="Times New Roman" pitchFamily="18" charset="0"/>
                <a:cs typeface="Times New Roman" pitchFamily="18" charset="0"/>
              </a:rPr>
              <a:t>, UK 98% purity)</a:t>
            </a:r>
          </a:p>
          <a:p>
            <a:pPr lvl="0"/>
            <a:r>
              <a:rPr lang="en-US" dirty="0" err="1">
                <a:latin typeface="Times New Roman" pitchFamily="18" charset="0"/>
                <a:cs typeface="Times New Roman" pitchFamily="18" charset="0"/>
              </a:rPr>
              <a:t>Adipoyl</a:t>
            </a:r>
            <a:r>
              <a:rPr lang="en-US" dirty="0">
                <a:latin typeface="Times New Roman" pitchFamily="18" charset="0"/>
                <a:cs typeface="Times New Roman" pitchFamily="18" charset="0"/>
              </a:rPr>
              <a:t> Chloride (Sigma </a:t>
            </a:r>
            <a:r>
              <a:rPr lang="en-US" dirty="0" err="1">
                <a:latin typeface="Times New Roman" pitchFamily="18" charset="0"/>
                <a:cs typeface="Times New Roman" pitchFamily="18" charset="0"/>
              </a:rPr>
              <a:t>Aldrich,USA</a:t>
            </a:r>
            <a:r>
              <a:rPr lang="en-US" dirty="0">
                <a:latin typeface="Times New Roman" pitchFamily="18" charset="0"/>
                <a:cs typeface="Times New Roman" pitchFamily="18" charset="0"/>
              </a:rPr>
              <a:t>, 98% purity)</a:t>
            </a:r>
          </a:p>
          <a:p>
            <a:pPr lvl="0"/>
            <a:r>
              <a:rPr lang="en-US" dirty="0">
                <a:latin typeface="Times New Roman" pitchFamily="18" charset="0"/>
                <a:cs typeface="Times New Roman" pitchFamily="18" charset="0"/>
              </a:rPr>
              <a:t>N-Methyl-2-pyrrolidone (NMP), (Alfa </a:t>
            </a:r>
            <a:r>
              <a:rPr lang="en-US" dirty="0" err="1">
                <a:latin typeface="Times New Roman" pitchFamily="18" charset="0"/>
                <a:cs typeface="Times New Roman" pitchFamily="18" charset="0"/>
              </a:rPr>
              <a:t>Aesar</a:t>
            </a:r>
            <a:r>
              <a:rPr lang="en-US" dirty="0">
                <a:latin typeface="Times New Roman" pitchFamily="18" charset="0"/>
                <a:cs typeface="Times New Roman" pitchFamily="18" charset="0"/>
              </a:rPr>
              <a:t>, UK, 99% purity</a:t>
            </a:r>
            <a:r>
              <a:rPr lang="en-US" dirty="0" smtClean="0">
                <a:latin typeface="Times New Roman" pitchFamily="18" charset="0"/>
                <a:cs typeface="Times New Roman" pitchFamily="18" charset="0"/>
              </a:rPr>
              <a:t>)</a:t>
            </a:r>
          </a:p>
          <a:p>
            <a:pPr lvl="0"/>
            <a:r>
              <a:rPr lang="en-US" dirty="0" err="1" smtClean="0">
                <a:latin typeface="Times New Roman" pitchFamily="18" charset="0"/>
                <a:cs typeface="Times New Roman" pitchFamily="18" charset="0"/>
              </a:rPr>
              <a:t>NaClO</a:t>
            </a:r>
            <a:endParaRPr lang="en-US" dirty="0" smtClean="0">
              <a:latin typeface="Times New Roman" pitchFamily="18" charset="0"/>
              <a:cs typeface="Times New Roman" pitchFamily="18" charset="0"/>
            </a:endParaRPr>
          </a:p>
          <a:p>
            <a:pPr lvl="0"/>
            <a:endParaRPr lang="en-US" dirty="0">
              <a:latin typeface="Times New Roman" pitchFamily="18" charset="0"/>
              <a:cs typeface="Times New Roman" pitchFamily="18" charset="0"/>
            </a:endParaRPr>
          </a:p>
          <a:p>
            <a:pPr>
              <a:buFont typeface="Wingdings" pitchFamily="2" charset="2"/>
              <a:buChar char="q"/>
            </a:pPr>
            <a:r>
              <a:rPr lang="en-US" b="1" dirty="0" smtClean="0">
                <a:latin typeface="Times New Roman" pitchFamily="18" charset="0"/>
                <a:cs typeface="Times New Roman" pitchFamily="18" charset="0"/>
              </a:rPr>
              <a:t>Instruments</a:t>
            </a:r>
          </a:p>
          <a:p>
            <a:pPr lvl="0"/>
            <a:r>
              <a:rPr lang="en-US" dirty="0">
                <a:latin typeface="Times New Roman" pitchFamily="18" charset="0"/>
                <a:cs typeface="Times New Roman" pitchFamily="18" charset="0"/>
              </a:rPr>
              <a:t> Hot Plate Magnetic Stirrer</a:t>
            </a:r>
          </a:p>
          <a:p>
            <a:pPr lvl="0"/>
            <a:r>
              <a:rPr lang="en-US" dirty="0">
                <a:latin typeface="Times New Roman" pitchFamily="18" charset="0"/>
                <a:cs typeface="Times New Roman" pitchFamily="18" charset="0"/>
              </a:rPr>
              <a:t>Suction pump filter</a:t>
            </a:r>
          </a:p>
          <a:p>
            <a:pPr lvl="0"/>
            <a:r>
              <a:rPr lang="en-US" dirty="0">
                <a:latin typeface="Times New Roman" pitchFamily="18" charset="0"/>
                <a:cs typeface="Times New Roman" pitchFamily="18" charset="0"/>
              </a:rPr>
              <a:t>Fourier Transform Infrared Spectrometer</a:t>
            </a:r>
          </a:p>
          <a:p>
            <a:pPr lvl="0"/>
            <a:r>
              <a:rPr lang="en-US" dirty="0">
                <a:latin typeface="Times New Roman" pitchFamily="18" charset="0"/>
                <a:cs typeface="Times New Roman" pitchFamily="18" charset="0"/>
              </a:rPr>
              <a:t>Thermal Gravimetric Analysis</a:t>
            </a:r>
          </a:p>
          <a:p>
            <a:pPr marL="514350" indent="-514350">
              <a:buAutoNum type="alphaLcParenR"/>
            </a:pPr>
            <a:endParaRPr lang="en-US" dirty="0"/>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15</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005190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b="1" dirty="0" smtClean="0">
                <a:latin typeface="Times New Roman" pitchFamily="18" charset="0"/>
                <a:cs typeface="Times New Roman" pitchFamily="18" charset="0"/>
              </a:rPr>
              <a:t>Synthesis </a:t>
            </a:r>
            <a:r>
              <a:rPr lang="en-US" b="1" dirty="0" smtClean="0">
                <a:latin typeface="Times New Roman" pitchFamily="18" charset="0"/>
                <a:cs typeface="Times New Roman" pitchFamily="18" charset="0"/>
              </a:rPr>
              <a:t>of Polymer</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153400" cy="1676400"/>
          </a:xfrm>
        </p:spPr>
        <p:txBody>
          <a:bodyPr>
            <a:noAutofit/>
          </a:bodyPr>
          <a:lstStyle/>
          <a:p>
            <a:pPr marL="0" indent="0" algn="just">
              <a:buNone/>
            </a:pPr>
            <a:r>
              <a:rPr lang="en-US" sz="2200" dirty="0">
                <a:latin typeface="Times New Roman" pitchFamily="18" charset="0"/>
                <a:cs typeface="Times New Roman" pitchFamily="18" charset="0"/>
              </a:rPr>
              <a:t>Each </a:t>
            </a:r>
            <a:r>
              <a:rPr lang="en-US" sz="2200" dirty="0" smtClean="0">
                <a:latin typeface="Times New Roman" pitchFamily="18" charset="0"/>
                <a:cs typeface="Times New Roman" pitchFamily="18" charset="0"/>
              </a:rPr>
              <a:t>10mmol/ 20mmol </a:t>
            </a:r>
            <a:r>
              <a:rPr lang="en-US" sz="2200" dirty="0">
                <a:latin typeface="Times New Roman" pitchFamily="18" charset="0"/>
                <a:cs typeface="Times New Roman" pitchFamily="18" charset="0"/>
              </a:rPr>
              <a:t>of </a:t>
            </a:r>
            <a:r>
              <a:rPr lang="en-US" sz="2200" dirty="0" smtClean="0">
                <a:latin typeface="Times New Roman" pitchFamily="18" charset="0"/>
                <a:cs typeface="Times New Roman" pitchFamily="18" charset="0"/>
              </a:rPr>
              <a:t>4-aminobenzohydrazide </a:t>
            </a:r>
            <a:r>
              <a:rPr lang="en-US" sz="2200" dirty="0">
                <a:latin typeface="Times New Roman" pitchFamily="18" charset="0"/>
                <a:cs typeface="Times New Roman" pitchFamily="18" charset="0"/>
              </a:rPr>
              <a:t>was treated with 1mole equivalent of </a:t>
            </a:r>
            <a:r>
              <a:rPr lang="en-US" sz="2200" dirty="0" err="1" smtClean="0">
                <a:latin typeface="Times New Roman" pitchFamily="18" charset="0"/>
                <a:cs typeface="Times New Roman" pitchFamily="18" charset="0"/>
              </a:rPr>
              <a:t>Oxone</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in an aqueous medium (250ml/ 500 ml) for about 2 hours at room </a:t>
            </a:r>
            <a:r>
              <a:rPr lang="en-US" sz="2200" dirty="0" smtClean="0">
                <a:latin typeface="Times New Roman" pitchFamily="18" charset="0"/>
                <a:cs typeface="Times New Roman" pitchFamily="18" charset="0"/>
              </a:rPr>
              <a:t>temperature to </a:t>
            </a:r>
            <a:r>
              <a:rPr lang="en-US" sz="2200" dirty="0">
                <a:latin typeface="Times New Roman" pitchFamily="18" charset="0"/>
                <a:cs typeface="Times New Roman" pitchFamily="18" charset="0"/>
              </a:rPr>
              <a:t>produce 4-hydroxy-N'-(</a:t>
            </a:r>
            <a:r>
              <a:rPr lang="en-US" sz="2200" dirty="0" smtClean="0">
                <a:latin typeface="Times New Roman" pitchFamily="18" charset="0"/>
                <a:cs typeface="Times New Roman" pitchFamily="18" charset="0"/>
              </a:rPr>
              <a:t>4-hydroxybenzoyl)</a:t>
            </a:r>
            <a:r>
              <a:rPr lang="en-US" sz="2200" dirty="0" err="1" smtClean="0">
                <a:latin typeface="Times New Roman" pitchFamily="18" charset="0"/>
                <a:cs typeface="Times New Roman" pitchFamily="18" charset="0"/>
              </a:rPr>
              <a:t>benzohydrazide</a:t>
            </a:r>
            <a:r>
              <a:rPr lang="en-US" sz="2200" dirty="0" smtClean="0">
                <a:latin typeface="Times New Roman" pitchFamily="18" charset="0"/>
                <a:cs typeface="Times New Roman" pitchFamily="18" charset="0"/>
              </a:rPr>
              <a:t> (1a). </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E6292C2-134E-48C4-BDB5-40620F9E6062}" type="slidenum">
              <a:rPr lang="en-US" smtClean="0"/>
              <a:t>16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526327256"/>
              </p:ext>
            </p:extLst>
          </p:nvPr>
        </p:nvGraphicFramePr>
        <p:xfrm>
          <a:off x="609600" y="3200400"/>
          <a:ext cx="8153400" cy="2217738"/>
        </p:xfrm>
        <a:graphic>
          <a:graphicData uri="http://schemas.openxmlformats.org/presentationml/2006/ole">
            <mc:AlternateContent xmlns:mc="http://schemas.openxmlformats.org/markup-compatibility/2006">
              <mc:Choice xmlns:v="urn:schemas-microsoft-com:vml" Requires="v">
                <p:oleObj spid="_x0000_s22631" name="CS ChemDraw Drawing" r:id="rId3" imgW="8526488" imgH="2217145" progId="ChemDraw.Document.6.0">
                  <p:embed/>
                </p:oleObj>
              </mc:Choice>
              <mc:Fallback>
                <p:oleObj name="CS ChemDraw Drawing" r:id="rId3" imgW="8526488" imgH="2217145" progId="ChemDraw.Document.6.0">
                  <p:embed/>
                  <p:pic>
                    <p:nvPicPr>
                      <p:cNvPr id="0" name=""/>
                      <p:cNvPicPr/>
                      <p:nvPr/>
                    </p:nvPicPr>
                    <p:blipFill>
                      <a:blip r:embed="rId4"/>
                      <a:stretch>
                        <a:fillRect/>
                      </a:stretch>
                    </p:blipFill>
                    <p:spPr>
                      <a:xfrm>
                        <a:off x="609600" y="3200400"/>
                        <a:ext cx="8153400" cy="2217738"/>
                      </a:xfrm>
                      <a:prstGeom prst="rect">
                        <a:avLst/>
                      </a:prstGeom>
                    </p:spPr>
                  </p:pic>
                </p:oleObj>
              </mc:Fallback>
            </mc:AlternateContent>
          </a:graphicData>
        </a:graphic>
      </p:graphicFrame>
      <p:sp>
        <p:nvSpPr>
          <p:cNvPr id="6" name="Rectangle 5"/>
          <p:cNvSpPr/>
          <p:nvPr/>
        </p:nvSpPr>
        <p:spPr>
          <a:xfrm>
            <a:off x="381000" y="5648098"/>
            <a:ext cx="8610600" cy="369332"/>
          </a:xfrm>
          <a:prstGeom prst="rect">
            <a:avLst/>
          </a:prstGeom>
        </p:spPr>
        <p:txBody>
          <a:bodyPr wrap="square">
            <a:spAutoFit/>
          </a:bodyPr>
          <a:lstStyle/>
          <a:p>
            <a:pPr algn="ctr"/>
            <a:r>
              <a:rPr lang="en-US" b="1" dirty="0">
                <a:latin typeface="Times New Roman" pitchFamily="18" charset="0"/>
                <a:cs typeface="Times New Roman" pitchFamily="18" charset="0"/>
              </a:rPr>
              <a:t>Scheme 2</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Synthesis of </a:t>
            </a:r>
            <a:r>
              <a:rPr lang="en-US" dirty="0" err="1">
                <a:latin typeface="Times New Roman" pitchFamily="18" charset="0"/>
                <a:cs typeface="Times New Roman" pitchFamily="18" charset="0"/>
              </a:rPr>
              <a:t>bisphenol</a:t>
            </a:r>
            <a:r>
              <a:rPr lang="en-US" dirty="0">
                <a:latin typeface="Times New Roman" pitchFamily="18" charset="0"/>
                <a:cs typeface="Times New Roman" pitchFamily="18" charset="0"/>
              </a:rPr>
              <a:t> containing </a:t>
            </a:r>
            <a:r>
              <a:rPr lang="en-US" dirty="0" err="1">
                <a:latin typeface="Times New Roman" pitchFamily="18" charset="0"/>
                <a:cs typeface="Times New Roman" pitchFamily="18" charset="0"/>
              </a:rPr>
              <a:t>diacylhydrazine</a:t>
            </a:r>
            <a:r>
              <a:rPr lang="en-US" dirty="0">
                <a:latin typeface="Times New Roman" pitchFamily="18" charset="0"/>
                <a:cs typeface="Times New Roman" pitchFamily="18" charset="0"/>
              </a:rPr>
              <a:t> group </a:t>
            </a:r>
            <a:r>
              <a:rPr lang="en-US" dirty="0" smtClean="0">
                <a:latin typeface="Times New Roman" pitchFamily="18" charset="0"/>
                <a:cs typeface="Times New Roman" pitchFamily="18" charset="0"/>
              </a:rPr>
              <a:t>by oxidative </a:t>
            </a:r>
            <a:r>
              <a:rPr lang="en-US" dirty="0">
                <a:latin typeface="Times New Roman" pitchFamily="18" charset="0"/>
                <a:cs typeface="Times New Roman" pitchFamily="18" charset="0"/>
              </a:rPr>
              <a:t>coupling</a:t>
            </a:r>
          </a:p>
        </p:txBody>
      </p:sp>
    </p:spTree>
    <p:extLst>
      <p:ext uri="{BB962C8B-B14F-4D97-AF65-F5344CB8AC3E}">
        <p14:creationId xmlns:p14="http://schemas.microsoft.com/office/powerpoint/2010/main" val="205833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782347"/>
            <a:ext cx="8610600" cy="430887"/>
          </a:xfrm>
          <a:prstGeom prst="rect">
            <a:avLst/>
          </a:prstGeom>
        </p:spPr>
        <p:txBody>
          <a:bodyPr wrap="square">
            <a:spAutoFit/>
          </a:bodyPr>
          <a:lstStyle/>
          <a:p>
            <a:pPr algn="ctr"/>
            <a:r>
              <a:rPr lang="en-US" sz="2200" b="1" dirty="0">
                <a:latin typeface="Times New Roman" pitchFamily="18" charset="0"/>
                <a:cs typeface="Times New Roman" pitchFamily="18" charset="0"/>
              </a:rPr>
              <a:t>Table 1. </a:t>
            </a:r>
            <a:r>
              <a:rPr lang="en-US" sz="2200" dirty="0" smtClean="0">
                <a:latin typeface="Times New Roman" pitchFamily="18" charset="0"/>
                <a:cs typeface="Times New Roman" pitchFamily="18" charset="0"/>
              </a:rPr>
              <a:t>Percentage </a:t>
            </a:r>
            <a:r>
              <a:rPr lang="en-US" sz="2200" dirty="0">
                <a:latin typeface="Times New Roman" pitchFamily="18" charset="0"/>
                <a:cs typeface="Times New Roman" pitchFamily="18" charset="0"/>
              </a:rPr>
              <a:t>yield for the synthesis of monomer 1a</a:t>
            </a:r>
          </a:p>
        </p:txBody>
      </p:sp>
      <p:sp>
        <p:nvSpPr>
          <p:cNvPr id="5" name="Slide Number Placeholder 4"/>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17</a:t>
            </a:fld>
            <a:endParaRPr lang="en-US" sz="1800" b="1"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570332095"/>
              </p:ext>
            </p:extLst>
          </p:nvPr>
        </p:nvGraphicFramePr>
        <p:xfrm>
          <a:off x="1143000" y="1600200"/>
          <a:ext cx="6858000" cy="4571999"/>
        </p:xfrm>
        <a:graphic>
          <a:graphicData uri="http://schemas.openxmlformats.org/drawingml/2006/table">
            <a:tbl>
              <a:tblPr firstRow="1" firstCol="1" bandRow="1">
                <a:tableStyleId>{5C22544A-7EE6-4342-B048-85BDC9FD1C3A}</a:tableStyleId>
              </a:tblPr>
              <a:tblGrid>
                <a:gridCol w="1714500"/>
                <a:gridCol w="2220829"/>
                <a:gridCol w="1420872"/>
                <a:gridCol w="1501799"/>
              </a:tblGrid>
              <a:tr h="656665">
                <a:tc>
                  <a:txBody>
                    <a:bodyPr/>
                    <a:lstStyle/>
                    <a:p>
                      <a:pPr marL="0" marR="0" algn="ctr">
                        <a:spcBef>
                          <a:spcPts val="0"/>
                        </a:spcBef>
                        <a:spcAft>
                          <a:spcPts val="0"/>
                        </a:spcAft>
                      </a:pPr>
                      <a:r>
                        <a:rPr lang="en-US" sz="1200" dirty="0">
                          <a:effectLst/>
                          <a:latin typeface="Times New Roman" pitchFamily="18" charset="0"/>
                          <a:cs typeface="Times New Roman" pitchFamily="18" charset="0"/>
                        </a:rPr>
                        <a:t>Name</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itchFamily="18" charset="0"/>
                          <a:cs typeface="Times New Roman" pitchFamily="18" charset="0"/>
                        </a:rPr>
                        <a:t>Amount of 4-aminobenzohydrazide (</a:t>
                      </a:r>
                      <a:r>
                        <a:rPr lang="en-US" sz="1200" dirty="0" err="1">
                          <a:effectLst/>
                          <a:latin typeface="Times New Roman" pitchFamily="18" charset="0"/>
                          <a:cs typeface="Times New Roman" pitchFamily="18" charset="0"/>
                        </a:rPr>
                        <a:t>mmol</a:t>
                      </a:r>
                      <a:r>
                        <a:rPr lang="en-US" sz="1200" dirty="0">
                          <a:effectLst/>
                          <a:latin typeface="Times New Roman" pitchFamily="18" charset="0"/>
                          <a:cs typeface="Times New Roman" pitchFamily="18" charset="0"/>
                        </a:rPr>
                        <a:t>)</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Amount of 1a obtained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Yield (%)</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10.0 </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0.612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45.0</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0.636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46.8</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1a_3</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0.609</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44.8</a:t>
                      </a:r>
                      <a:endParaRPr lang="en-US" sz="1200">
                        <a:effectLst/>
                        <a:latin typeface="Times New Roman" pitchFamily="18" charset="0"/>
                        <a:ea typeface="Calibri"/>
                        <a:cs typeface="Times New Roman" pitchFamily="18" charset="0"/>
                      </a:endParaRPr>
                    </a:p>
                  </a:txBody>
                  <a:tcPr marL="68580" marR="68580" marT="0" marB="0"/>
                </a:tc>
              </a:tr>
              <a:tr h="37719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0.602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44.3</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20.0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1.091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40.1</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latin typeface="Times New Roman" pitchFamily="18" charset="0"/>
                          <a:cs typeface="Times New Roman" pitchFamily="18" charset="0"/>
                        </a:rPr>
                        <a:t>20.0 </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1.121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41.2</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1a_7</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0.596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43.8</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 </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0.579</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42.6</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1a_9</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0.602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44.3</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1a_10</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0.596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43.8</a:t>
                      </a:r>
                      <a:endParaRPr lang="en-US" sz="1200">
                        <a:effectLst/>
                        <a:latin typeface="Times New Roman" pitchFamily="18" charset="0"/>
                        <a:ea typeface="Calibri"/>
                        <a:cs typeface="Times New Roman" pitchFamily="18" charset="0"/>
                      </a:endParaRPr>
                    </a:p>
                  </a:txBody>
                  <a:tcPr marL="68580" marR="68580" marT="0" marB="0"/>
                </a:tc>
              </a:tr>
              <a:tr h="353814">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1a_11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10.0</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0.619</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45.5</a:t>
                      </a:r>
                      <a:endParaRPr lang="en-US" sz="12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785507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18</a:t>
            </a:fld>
            <a:endParaRPr lang="en-US"/>
          </a:p>
        </p:txBody>
      </p:sp>
      <p:sp>
        <p:nvSpPr>
          <p:cNvPr id="3" name="TextBox 2"/>
          <p:cNvSpPr txBox="1"/>
          <p:nvPr/>
        </p:nvSpPr>
        <p:spPr>
          <a:xfrm>
            <a:off x="1485899" y="152400"/>
            <a:ext cx="65532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IR Spectral Data of 1a</a:t>
            </a:r>
            <a:endParaRPr lang="en-US" sz="4400" b="1" dirty="0">
              <a:latin typeface="Times New Roman" pitchFamily="18" charset="0"/>
              <a:cs typeface="Times New Roman" pitchFamily="18" charset="0"/>
            </a:endParaRPr>
          </a:p>
        </p:txBody>
      </p:sp>
      <p:pic>
        <p:nvPicPr>
          <p:cNvPr id="4" name="Picture 3"/>
          <p:cNvPicPr/>
          <p:nvPr/>
        </p:nvPicPr>
        <p:blipFill rotWithShape="1">
          <a:blip r:embed="rId3">
            <a:extLst>
              <a:ext uri="{28A0092B-C50C-407E-A947-70E740481C1C}">
                <a14:useLocalDpi xmlns:a14="http://schemas.microsoft.com/office/drawing/2010/main" val="0"/>
              </a:ext>
            </a:extLst>
          </a:blip>
          <a:srcRect t="-1" b="15206"/>
          <a:stretch/>
        </p:blipFill>
        <p:spPr bwMode="auto">
          <a:xfrm>
            <a:off x="685800" y="1143000"/>
            <a:ext cx="7962899" cy="373380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457201" y="5562600"/>
            <a:ext cx="8191498" cy="984885"/>
          </a:xfrm>
          <a:prstGeom prst="rect">
            <a:avLst/>
          </a:prstGeom>
          <a:noFill/>
        </p:spPr>
        <p:txBody>
          <a:bodyPr wrap="square" rtlCol="0">
            <a:spAutoFit/>
          </a:bodyPr>
          <a:lstStyle/>
          <a:p>
            <a:r>
              <a:rPr lang="en-US" sz="2000" dirty="0">
                <a:latin typeface="Times New Roman" pitchFamily="18" charset="0"/>
                <a:cs typeface="Times New Roman" pitchFamily="18" charset="0"/>
              </a:rPr>
              <a:t>IR: ν= 3395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(NH stretching), 3285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(broad, OH stretching), 1671 </a:t>
            </a:r>
            <a:r>
              <a:rPr lang="en-US" sz="2000" dirty="0" smtClean="0">
                <a:latin typeface="Times New Roman" pitchFamily="18" charset="0"/>
                <a:cs typeface="Times New Roman" pitchFamily="18" charset="0"/>
              </a:rPr>
              <a:t>cm</a:t>
            </a:r>
            <a:r>
              <a:rPr lang="en-US" sz="2000" baseline="30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(CO </a:t>
            </a:r>
            <a:r>
              <a:rPr lang="en-US" sz="2000" dirty="0">
                <a:latin typeface="Times New Roman" pitchFamily="18" charset="0"/>
                <a:cs typeface="Times New Roman" pitchFamily="18" charset="0"/>
              </a:rPr>
              <a:t>stretching of </a:t>
            </a:r>
            <a:r>
              <a:rPr lang="en-US" sz="2000" dirty="0" err="1">
                <a:latin typeface="Times New Roman" pitchFamily="18" charset="0"/>
                <a:cs typeface="Times New Roman" pitchFamily="18" charset="0"/>
              </a:rPr>
              <a:t>diacylhydrazine</a:t>
            </a:r>
            <a:r>
              <a:rPr lang="en-US" sz="2000" dirty="0">
                <a:latin typeface="Times New Roman" pitchFamily="18" charset="0"/>
                <a:cs typeface="Times New Roman" pitchFamily="18" charset="0"/>
              </a:rPr>
              <a:t>)</a:t>
            </a:r>
          </a:p>
          <a:p>
            <a:endParaRPr lang="en-US" dirty="0"/>
          </a:p>
        </p:txBody>
      </p:sp>
      <p:sp>
        <p:nvSpPr>
          <p:cNvPr id="6" name="TextBox 5"/>
          <p:cNvSpPr txBox="1"/>
          <p:nvPr/>
        </p:nvSpPr>
        <p:spPr>
          <a:xfrm>
            <a:off x="3347369" y="5102914"/>
            <a:ext cx="2815835" cy="369332"/>
          </a:xfrm>
          <a:prstGeom prst="rect">
            <a:avLst/>
          </a:prstGeom>
          <a:noFill/>
        </p:spPr>
        <p:txBody>
          <a:bodyPr wrap="none" rtlCol="0">
            <a:spAutoFit/>
          </a:bodyPr>
          <a:lstStyle/>
          <a:p>
            <a:r>
              <a:rPr lang="en-US" b="1" dirty="0">
                <a:latin typeface="Times New Roman" pitchFamily="18" charset="0"/>
                <a:cs typeface="Times New Roman" pitchFamily="18" charset="0"/>
              </a:rPr>
              <a:t>Figure </a:t>
            </a:r>
            <a:r>
              <a:rPr lang="en-US" b="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IR spectrum of </a:t>
            </a:r>
            <a:r>
              <a:rPr lang="en-US" b="1" dirty="0" smtClean="0">
                <a:latin typeface="Times New Roman" pitchFamily="18" charset="0"/>
                <a:cs typeface="Times New Roman" pitchFamily="18" charset="0"/>
              </a:rPr>
              <a:t>1a</a:t>
            </a:r>
            <a:endParaRPr lang="en-US"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600003223"/>
              </p:ext>
            </p:extLst>
          </p:nvPr>
        </p:nvGraphicFramePr>
        <p:xfrm>
          <a:off x="1828800" y="2209800"/>
          <a:ext cx="3954463" cy="1485900"/>
        </p:xfrm>
        <a:graphic>
          <a:graphicData uri="http://schemas.openxmlformats.org/presentationml/2006/ole">
            <mc:AlternateContent xmlns:mc="http://schemas.openxmlformats.org/markup-compatibility/2006">
              <mc:Choice xmlns:v="urn:schemas-microsoft-com:vml" Requires="v">
                <p:oleObj spid="_x0000_s23641" name="CS ChemDraw Drawing" r:id="rId4" imgW="3954488" imgH="1485556" progId="ChemDraw.Document.6.0">
                  <p:embed/>
                </p:oleObj>
              </mc:Choice>
              <mc:Fallback>
                <p:oleObj name="CS ChemDraw Drawing" r:id="rId4" imgW="3954488" imgH="1485556" progId="ChemDraw.Document.6.0">
                  <p:embed/>
                  <p:pic>
                    <p:nvPicPr>
                      <p:cNvPr id="0" name=""/>
                      <p:cNvPicPr/>
                      <p:nvPr/>
                    </p:nvPicPr>
                    <p:blipFill>
                      <a:blip r:embed="rId5"/>
                      <a:stretch>
                        <a:fillRect/>
                      </a:stretch>
                    </p:blipFill>
                    <p:spPr>
                      <a:xfrm>
                        <a:off x="1828800" y="2209800"/>
                        <a:ext cx="3954463" cy="1485900"/>
                      </a:xfrm>
                      <a:prstGeom prst="rect">
                        <a:avLst/>
                      </a:prstGeom>
                    </p:spPr>
                  </p:pic>
                </p:oleObj>
              </mc:Fallback>
            </mc:AlternateContent>
          </a:graphicData>
        </a:graphic>
      </p:graphicFrame>
    </p:spTree>
    <p:extLst>
      <p:ext uri="{BB962C8B-B14F-4D97-AF65-F5344CB8AC3E}">
        <p14:creationId xmlns:p14="http://schemas.microsoft.com/office/powerpoint/2010/main" val="161940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19</a:t>
            </a:fld>
            <a:endParaRPr lang="en-US"/>
          </a:p>
        </p:txBody>
      </p:sp>
      <p:sp>
        <p:nvSpPr>
          <p:cNvPr id="3" name="TextBox 2"/>
          <p:cNvSpPr txBox="1"/>
          <p:nvPr/>
        </p:nvSpPr>
        <p:spPr>
          <a:xfrm>
            <a:off x="1803673" y="304800"/>
            <a:ext cx="58674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NMR Data of 1a</a:t>
            </a:r>
            <a:endParaRPr lang="en-US" sz="4400" b="1" dirty="0">
              <a:latin typeface="Times New Roman" pitchFamily="18" charset="0"/>
              <a:cs typeface="Times New Roman" pitchFamily="18" charset="0"/>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52" y="1175917"/>
            <a:ext cx="7148513" cy="33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5334000"/>
            <a:ext cx="7798347" cy="1015663"/>
          </a:xfrm>
          <a:prstGeom prst="rect">
            <a:avLst/>
          </a:prstGeom>
          <a:noFill/>
        </p:spPr>
        <p:txBody>
          <a:bodyPr wrap="square" rtlCol="0">
            <a:spAutoFit/>
          </a:bodyPr>
          <a:lstStyle/>
          <a:p>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H NMR (400MHz, δ ppm, DMSO):10.14 (s, 2H,-OH), 10.13(s, 2H, </a:t>
            </a:r>
            <a:r>
              <a:rPr lang="en-US" sz="2000" dirty="0" err="1">
                <a:latin typeface="Times New Roman" pitchFamily="18" charset="0"/>
                <a:cs typeface="Times New Roman" pitchFamily="18" charset="0"/>
              </a:rPr>
              <a:t>hydrazide</a:t>
            </a:r>
            <a:r>
              <a:rPr lang="en-US" sz="2000" dirty="0">
                <a:latin typeface="Times New Roman" pitchFamily="18" charset="0"/>
                <a:cs typeface="Times New Roman" pitchFamily="18" charset="0"/>
              </a:rPr>
              <a:t> NH proton), 7.78(d, 2H, J=8.4,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6.84 (d, 2H, J=8.8,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6" name="TextBox 5"/>
          <p:cNvSpPr txBox="1"/>
          <p:nvPr/>
        </p:nvSpPr>
        <p:spPr>
          <a:xfrm>
            <a:off x="1761109" y="4780002"/>
            <a:ext cx="5952527" cy="369332"/>
          </a:xfrm>
          <a:prstGeom prst="rect">
            <a:avLst/>
          </a:prstGeom>
          <a:noFill/>
        </p:spPr>
        <p:txBody>
          <a:bodyPr wrap="none" rtlCol="0">
            <a:spAutoFit/>
          </a:bodyPr>
          <a:lstStyle/>
          <a:p>
            <a:r>
              <a:rPr lang="en-US" b="1" dirty="0">
                <a:latin typeface="Times New Roman" pitchFamily="18" charset="0"/>
                <a:cs typeface="Times New Roman" pitchFamily="18" charset="0"/>
              </a:rPr>
              <a:t>Figure 3</a:t>
            </a:r>
            <a:r>
              <a:rPr lang="en-US" b="1" dirty="0" smtClean="0">
                <a:latin typeface="Times New Roman" pitchFamily="18" charset="0"/>
                <a:cs typeface="Times New Roman" pitchFamily="18" charset="0"/>
              </a:rPr>
              <a:t>: </a:t>
            </a:r>
            <a:r>
              <a:rPr lang="en-US" dirty="0">
                <a:latin typeface="Times New Roman" pitchFamily="18" charset="0"/>
                <a:cs typeface="Times New Roman" pitchFamily="18" charset="0"/>
              </a:rPr>
              <a:t>1H-NMR spectrum of </a:t>
            </a:r>
            <a:r>
              <a:rPr lang="en-US" b="1" dirty="0">
                <a:latin typeface="Times New Roman" pitchFamily="18" charset="0"/>
                <a:cs typeface="Times New Roman" pitchFamily="18" charset="0"/>
              </a:rPr>
              <a:t>1a</a:t>
            </a:r>
            <a:r>
              <a:rPr lang="en-US" dirty="0">
                <a:latin typeface="Times New Roman" pitchFamily="18" charset="0"/>
                <a:cs typeface="Times New Roman" pitchFamily="18" charset="0"/>
              </a:rPr>
              <a:t> in DMSO [Zoomed View</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89870076"/>
              </p:ext>
            </p:extLst>
          </p:nvPr>
        </p:nvGraphicFramePr>
        <p:xfrm>
          <a:off x="1981200" y="1828800"/>
          <a:ext cx="3956050" cy="1485900"/>
        </p:xfrm>
        <a:graphic>
          <a:graphicData uri="http://schemas.openxmlformats.org/presentationml/2006/ole">
            <mc:AlternateContent xmlns:mc="http://schemas.openxmlformats.org/markup-compatibility/2006">
              <mc:Choice xmlns:v="urn:schemas-microsoft-com:vml" Requires="v">
                <p:oleObj spid="_x0000_s24665" name="CS ChemDraw Drawing" r:id="rId4" imgW="3955864" imgH="1485556" progId="ChemDraw.Document.6.0">
                  <p:embed/>
                </p:oleObj>
              </mc:Choice>
              <mc:Fallback>
                <p:oleObj name="CS ChemDraw Drawing" r:id="rId4" imgW="3955864" imgH="1485556" progId="ChemDraw.Document.6.0">
                  <p:embed/>
                  <p:pic>
                    <p:nvPicPr>
                      <p:cNvPr id="0" name=""/>
                      <p:cNvPicPr/>
                      <p:nvPr/>
                    </p:nvPicPr>
                    <p:blipFill>
                      <a:blip r:embed="rId5"/>
                      <a:stretch>
                        <a:fillRect/>
                      </a:stretch>
                    </p:blipFill>
                    <p:spPr>
                      <a:xfrm>
                        <a:off x="1981200" y="1828800"/>
                        <a:ext cx="3956050" cy="1485900"/>
                      </a:xfrm>
                      <a:prstGeom prst="rect">
                        <a:avLst/>
                      </a:prstGeom>
                    </p:spPr>
                  </p:pic>
                </p:oleObj>
              </mc:Fallback>
            </mc:AlternateContent>
          </a:graphicData>
        </a:graphic>
      </p:graphicFrame>
    </p:spTree>
    <p:extLst>
      <p:ext uri="{BB962C8B-B14F-4D97-AF65-F5344CB8AC3E}">
        <p14:creationId xmlns:p14="http://schemas.microsoft.com/office/powerpoint/2010/main" val="100991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66800"/>
          </a:xfrm>
        </p:spPr>
        <p:txBody>
          <a:bodyPr/>
          <a:lstStyle/>
          <a:p>
            <a:r>
              <a:rPr lang="en-US" b="1" dirty="0" smtClean="0">
                <a:latin typeface="Times New Roman" pitchFamily="18" charset="0"/>
                <a:cs typeface="Times New Roman" pitchFamily="18" charset="0"/>
              </a:rPr>
              <a:t>Waste Management Problem</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531918" y="1676400"/>
            <a:ext cx="8229600" cy="3581400"/>
          </a:xfrm>
        </p:spPr>
        <p:txBody>
          <a:bodyPr>
            <a:normAutofit/>
          </a:bodyPr>
          <a:lstStyle/>
          <a:p>
            <a:pPr algn="just"/>
            <a:r>
              <a:rPr lang="en-US" sz="2200" dirty="0" smtClean="0">
                <a:latin typeface="Times New Roman" pitchFamily="18" charset="0"/>
                <a:cs typeface="Times New Roman" pitchFamily="18" charset="0"/>
              </a:rPr>
              <a:t>Waste management problem has become the topmost problem in </a:t>
            </a:r>
            <a:r>
              <a:rPr lang="en-US" sz="2200" dirty="0">
                <a:latin typeface="Times New Roman" pitchFamily="18" charset="0"/>
                <a:cs typeface="Times New Roman" pitchFamily="18" charset="0"/>
              </a:rPr>
              <a:t>modern time. Around the world, waste generation rates are </a:t>
            </a:r>
            <a:r>
              <a:rPr lang="en-US" sz="2200" dirty="0" smtClean="0">
                <a:latin typeface="Times New Roman" pitchFamily="18" charset="0"/>
                <a:cs typeface="Times New Roman" pitchFamily="18" charset="0"/>
              </a:rPr>
              <a:t>rising.</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In </a:t>
            </a:r>
            <a:r>
              <a:rPr lang="en-US" sz="2200" dirty="0">
                <a:latin typeface="Times New Roman" pitchFamily="18" charset="0"/>
                <a:cs typeface="Times New Roman" pitchFamily="18" charset="0"/>
              </a:rPr>
              <a:t>2020, the world was estimated to generate 2.24 billion </a:t>
            </a:r>
            <a:r>
              <a:rPr lang="en-US" sz="2200" dirty="0" smtClean="0">
                <a:latin typeface="Times New Roman" pitchFamily="18" charset="0"/>
                <a:cs typeface="Times New Roman" pitchFamily="18" charset="0"/>
              </a:rPr>
              <a:t>tons </a:t>
            </a:r>
            <a:r>
              <a:rPr lang="en-US" sz="2200" dirty="0">
                <a:latin typeface="Times New Roman" pitchFamily="18" charset="0"/>
                <a:cs typeface="Times New Roman" pitchFamily="18" charset="0"/>
              </a:rPr>
              <a:t>of solid waste, amounting to a footprint of 0.79 kilograms per person per day. With rapid population growth and urbanization, annual waste generation is expected to increase by 73% from 2020 levels to 3.88 billion </a:t>
            </a:r>
            <a:r>
              <a:rPr lang="en-US" sz="2200" dirty="0" smtClean="0">
                <a:latin typeface="Times New Roman" pitchFamily="18" charset="0"/>
                <a:cs typeface="Times New Roman" pitchFamily="18" charset="0"/>
              </a:rPr>
              <a:t>tons </a:t>
            </a:r>
            <a:r>
              <a:rPr lang="en-US" sz="2200" dirty="0">
                <a:latin typeface="Times New Roman" pitchFamily="18" charset="0"/>
                <a:cs typeface="Times New Roman" pitchFamily="18" charset="0"/>
              </a:rPr>
              <a:t>in </a:t>
            </a:r>
            <a:r>
              <a:rPr lang="en-US" sz="2200" dirty="0" smtClean="0">
                <a:latin typeface="Times New Roman" pitchFamily="18" charset="0"/>
                <a:cs typeface="Times New Roman" pitchFamily="18" charset="0"/>
              </a:rPr>
              <a:t>2050.</a:t>
            </a:r>
            <a:r>
              <a:rPr lang="en-US" sz="2200" baseline="30000" dirty="0" smtClean="0">
                <a:latin typeface="Times New Roman" pitchFamily="18" charset="0"/>
                <a:cs typeface="Times New Roman" pitchFamily="18" charset="0"/>
              </a:rPr>
              <a:t>1</a:t>
            </a:r>
          </a:p>
          <a:p>
            <a:pPr algn="just"/>
            <a:endParaRPr lang="en-US" sz="2200" baseline="300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Plastic occupies an important part in the solid waste materials.</a:t>
            </a:r>
          </a:p>
          <a:p>
            <a:pPr algn="just"/>
            <a:endParaRPr lang="en-US" sz="2200" dirty="0" smtClean="0"/>
          </a:p>
        </p:txBody>
      </p:sp>
      <p:sp>
        <p:nvSpPr>
          <p:cNvPr id="4" name="Slide Number Placeholder 3"/>
          <p:cNvSpPr>
            <a:spLocks noGrp="1"/>
          </p:cNvSpPr>
          <p:nvPr>
            <p:ph type="sldNum" sz="quarter" idx="12"/>
          </p:nvPr>
        </p:nvSpPr>
        <p:spPr/>
        <p:txBody>
          <a:bodyPr/>
          <a:lstStyle/>
          <a:p>
            <a:fld id="{4E6292C2-134E-48C4-BDB5-40620F9E6062}" type="slidenum">
              <a:rPr lang="en-US" smtClean="0"/>
              <a:t>2</a:t>
            </a:fld>
            <a:endParaRPr lang="en-US"/>
          </a:p>
        </p:txBody>
      </p:sp>
      <p:sp>
        <p:nvSpPr>
          <p:cNvPr id="5" name="TextBox 4"/>
          <p:cNvSpPr txBox="1"/>
          <p:nvPr/>
        </p:nvSpPr>
        <p:spPr>
          <a:xfrm>
            <a:off x="1752600" y="6019799"/>
            <a:ext cx="5722417"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1.   </a:t>
            </a:r>
            <a:r>
              <a:rPr lang="en-US" sz="1200" dirty="0" smtClean="0">
                <a:latin typeface="Times New Roman" pitchFamily="18" charset="0"/>
                <a:cs typeface="Times New Roman" pitchFamily="18" charset="0"/>
                <a:hlinkClick r:id="rId3"/>
              </a:rPr>
              <a:t>https</a:t>
            </a:r>
            <a:r>
              <a:rPr lang="en-US" sz="1200" dirty="0">
                <a:latin typeface="Times New Roman" pitchFamily="18" charset="0"/>
                <a:cs typeface="Times New Roman" pitchFamily="18" charset="0"/>
                <a:hlinkClick r:id="rId3"/>
              </a:rPr>
              <a:t>://</a:t>
            </a:r>
            <a:r>
              <a:rPr lang="en-US" sz="1200" dirty="0" smtClean="0">
                <a:latin typeface="Times New Roman" pitchFamily="18" charset="0"/>
                <a:cs typeface="Times New Roman" pitchFamily="18" charset="0"/>
                <a:hlinkClick r:id="rId3"/>
              </a:rPr>
              <a:t>www.worldbank.org/en/topic/urbandevelopment/brief/solid-waste-management</a:t>
            </a:r>
            <a:endParaRPr lang="en-US" sz="1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3671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391400" cy="838200"/>
          </a:xfrm>
        </p:spPr>
        <p:txBody>
          <a:bodyPr>
            <a:normAutofit/>
          </a:bodyPr>
          <a:lstStyle/>
          <a:p>
            <a:r>
              <a:rPr lang="en-US" b="1" dirty="0" smtClean="0">
                <a:latin typeface="Times New Roman" pitchFamily="18" charset="0"/>
                <a:cs typeface="Times New Roman" pitchFamily="18" charset="0"/>
              </a:rPr>
              <a:t>Polymer synthesis process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762000" y="2209800"/>
            <a:ext cx="7696200" cy="3200400"/>
          </a:xfrm>
        </p:spPr>
        <p:txBody>
          <a:bodyPr>
            <a:normAutofit fontScale="92500"/>
          </a:bodyPr>
          <a:lstStyle/>
          <a:p>
            <a:pPr algn="just">
              <a:buFont typeface="Wingdings" pitchFamily="2" charset="2"/>
              <a:buChar char="q"/>
            </a:pPr>
            <a:r>
              <a:rPr lang="en-US" sz="2400" dirty="0" err="1" smtClean="0">
                <a:latin typeface="Times New Roman" pitchFamily="18" charset="0"/>
                <a:cs typeface="Times New Roman" pitchFamily="18" charset="0"/>
              </a:rPr>
              <a:t>Bisphenol</a:t>
            </a:r>
            <a:r>
              <a:rPr lang="en-US" sz="2400" dirty="0" smtClean="0">
                <a:latin typeface="Times New Roman" pitchFamily="18" charset="0"/>
                <a:cs typeface="Times New Roman" pitchFamily="18" charset="0"/>
              </a:rPr>
              <a:t> (1a), one of the monomer, was dissolved in NMP.</a:t>
            </a:r>
          </a:p>
          <a:p>
            <a:pPr algn="just">
              <a:buFont typeface="Wingdings" pitchFamily="2" charset="2"/>
              <a:buChar char="q"/>
            </a:pPr>
            <a:r>
              <a:rPr lang="en-US" sz="2400" dirty="0" smtClean="0">
                <a:latin typeface="Times New Roman" pitchFamily="18" charset="0"/>
                <a:cs typeface="Times New Roman" pitchFamily="18" charset="0"/>
              </a:rPr>
              <a:t>Then next monomer (either </a:t>
            </a:r>
            <a:r>
              <a:rPr lang="en-US" sz="2400" dirty="0" err="1" smtClean="0">
                <a:latin typeface="Times New Roman" pitchFamily="18" charset="0"/>
                <a:cs typeface="Times New Roman" pitchFamily="18" charset="0"/>
              </a:rPr>
              <a:t>adipoyl</a:t>
            </a:r>
            <a:r>
              <a:rPr lang="en-US" sz="2400" dirty="0" smtClean="0">
                <a:latin typeface="Times New Roman" pitchFamily="18" charset="0"/>
                <a:cs typeface="Times New Roman" pitchFamily="18" charset="0"/>
              </a:rPr>
              <a:t> chloride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isophthaloyl</a:t>
            </a:r>
            <a:r>
              <a:rPr lang="en-US" sz="2400" dirty="0">
                <a:latin typeface="Times New Roman" pitchFamily="18" charset="0"/>
                <a:cs typeface="Times New Roman" pitchFamily="18" charset="0"/>
              </a:rPr>
              <a:t> chloride or </a:t>
            </a:r>
            <a:r>
              <a:rPr lang="en-US" sz="2400" dirty="0" err="1">
                <a:latin typeface="Times New Roman" pitchFamily="18" charset="0"/>
                <a:cs typeface="Times New Roman" pitchFamily="18" charset="0"/>
              </a:rPr>
              <a:t>terephthaloyl</a:t>
            </a:r>
            <a:r>
              <a:rPr lang="en-US" sz="2400" dirty="0">
                <a:latin typeface="Times New Roman" pitchFamily="18" charset="0"/>
                <a:cs typeface="Times New Roman" pitchFamily="18" charset="0"/>
              </a:rPr>
              <a:t> chloride) </a:t>
            </a:r>
            <a:r>
              <a:rPr lang="en-US" sz="2400" dirty="0" smtClean="0">
                <a:latin typeface="Times New Roman" pitchFamily="18" charset="0"/>
                <a:cs typeface="Times New Roman" pitchFamily="18" charset="0"/>
              </a:rPr>
              <a:t>was added to the solution.</a:t>
            </a:r>
          </a:p>
          <a:p>
            <a:pPr algn="just">
              <a:buFont typeface="Wingdings" pitchFamily="2" charset="2"/>
              <a:buChar char="q"/>
            </a:pPr>
            <a:r>
              <a:rPr lang="en-US" sz="2400" dirty="0" smtClean="0">
                <a:latin typeface="Times New Roman" pitchFamily="18" charset="0"/>
                <a:cs typeface="Times New Roman" pitchFamily="18" charset="0"/>
              </a:rPr>
              <a:t>The reaction mixture was stirred at </a:t>
            </a:r>
            <a:r>
              <a:rPr lang="en-US" sz="2400" dirty="0" err="1" smtClean="0">
                <a:latin typeface="Times New Roman" pitchFamily="18" charset="0"/>
                <a:cs typeface="Times New Roman" pitchFamily="18" charset="0"/>
              </a:rPr>
              <a:t>rt</a:t>
            </a:r>
            <a:r>
              <a:rPr lang="en-US" sz="2400" dirty="0" smtClean="0">
                <a:latin typeface="Times New Roman" pitchFamily="18" charset="0"/>
                <a:cs typeface="Times New Roman" pitchFamily="18" charset="0"/>
              </a:rPr>
              <a:t> for required time period. </a:t>
            </a:r>
          </a:p>
          <a:p>
            <a:pPr algn="just">
              <a:buFont typeface="Wingdings" pitchFamily="2" charset="2"/>
              <a:buChar char="q"/>
            </a:pPr>
            <a:r>
              <a:rPr lang="en-US" sz="2400" dirty="0" smtClean="0">
                <a:latin typeface="Times New Roman" pitchFamily="18" charset="0"/>
                <a:cs typeface="Times New Roman" pitchFamily="18" charset="0"/>
              </a:rPr>
              <a:t>The reaction mixture was then mixed with water and the polymer was then collected by filtration.</a:t>
            </a:r>
          </a:p>
          <a:p>
            <a:pPr>
              <a:buFont typeface="Wingdings" pitchFamily="2" charset="2"/>
              <a:buChar char="q"/>
            </a:pPr>
            <a:endParaRPr lang="en-US" dirty="0"/>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20</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4085332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21</a:t>
            </a:fld>
            <a:endParaRPr lang="en-US"/>
          </a:p>
        </p:txBody>
      </p:sp>
      <p:sp>
        <p:nvSpPr>
          <p:cNvPr id="3" name="TextBox 2"/>
          <p:cNvSpPr txBox="1"/>
          <p:nvPr/>
        </p:nvSpPr>
        <p:spPr>
          <a:xfrm>
            <a:off x="1066800" y="521916"/>
            <a:ext cx="67818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Table </a:t>
            </a:r>
            <a:r>
              <a:rPr lang="en-US" b="1" dirty="0" smtClean="0">
                <a:latin typeface="Times New Roman" pitchFamily="18" charset="0"/>
                <a:cs typeface="Times New Roman" pitchFamily="18" charset="0"/>
              </a:rPr>
              <a:t>2: </a:t>
            </a:r>
            <a:r>
              <a:rPr lang="en-US" dirty="0">
                <a:latin typeface="Times New Roman" pitchFamily="18" charset="0"/>
                <a:cs typeface="Times New Roman" pitchFamily="18" charset="0"/>
              </a:rPr>
              <a:t>Polymerization conditions and yield of the </a:t>
            </a:r>
            <a:r>
              <a:rPr lang="en-US" dirty="0" smtClean="0">
                <a:latin typeface="Times New Roman" pitchFamily="18" charset="0"/>
                <a:cs typeface="Times New Roman" pitchFamily="18" charset="0"/>
              </a:rPr>
              <a:t>polymers</a:t>
            </a:r>
            <a:endParaRPr lang="en-US"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9666338"/>
              </p:ext>
            </p:extLst>
          </p:nvPr>
        </p:nvGraphicFramePr>
        <p:xfrm>
          <a:off x="990600" y="1219200"/>
          <a:ext cx="7315201" cy="5029203"/>
        </p:xfrm>
        <a:graphic>
          <a:graphicData uri="http://schemas.openxmlformats.org/drawingml/2006/table">
            <a:tbl>
              <a:tblPr firstRow="1" firstCol="1" bandRow="1">
                <a:tableStyleId>{5C22544A-7EE6-4342-B048-85BDC9FD1C3A}</a:tableStyleId>
              </a:tblPr>
              <a:tblGrid>
                <a:gridCol w="784280"/>
                <a:gridCol w="779027"/>
                <a:gridCol w="980914"/>
                <a:gridCol w="941138"/>
                <a:gridCol w="953896"/>
                <a:gridCol w="553875"/>
                <a:gridCol w="733997"/>
                <a:gridCol w="1057465"/>
                <a:gridCol w="530609"/>
              </a:tblGrid>
              <a:tr h="532359">
                <a:tc>
                  <a:txBody>
                    <a:bodyPr/>
                    <a:lstStyle/>
                    <a:p>
                      <a:pPr marL="0" marR="0" algn="ctr">
                        <a:spcBef>
                          <a:spcPts val="0"/>
                        </a:spcBef>
                        <a:spcAft>
                          <a:spcPts val="0"/>
                        </a:spcAft>
                      </a:pPr>
                      <a:r>
                        <a:rPr lang="en-US" sz="1200" dirty="0">
                          <a:effectLst/>
                          <a:latin typeface="Times New Roman" pitchFamily="18" charset="0"/>
                          <a:cs typeface="Times New Roman" pitchFamily="18" charset="0"/>
                        </a:rPr>
                        <a:t>Polymer</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1a</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Terephthaloyl chloride</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Isophthaloyl chloride</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Adipoyl chloride</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NMP (mL)</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Reaction time (h)</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Weight of the product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Yield (%)</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(0.203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24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0.354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80.6</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(0.203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24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0.339</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77.2</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3</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X</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(0.183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latin typeface="Times New Roman" pitchFamily="18" charset="0"/>
                          <a:cs typeface="Times New Roman" pitchFamily="18" charset="0"/>
                        </a:rPr>
                        <a:t>5</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24</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0.218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52.0</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(0.203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0.388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88.4</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(0.203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0.378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86.1</a:t>
                      </a:r>
                      <a:endParaRPr lang="en-US" sz="1200">
                        <a:effectLst/>
                        <a:latin typeface="Times New Roman" pitchFamily="18" charset="0"/>
                        <a:ea typeface="Calibri"/>
                        <a:cs typeface="Times New Roman" pitchFamily="18" charset="0"/>
                      </a:endParaRPr>
                    </a:p>
                  </a:txBody>
                  <a:tcPr marL="68580" marR="68580" marT="0" marB="0"/>
                </a:tc>
              </a:tr>
              <a:tr h="749474">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Polymer 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a:t>
                      </a:r>
                    </a:p>
                    <a:p>
                      <a:pPr marL="0" marR="0" algn="ctr">
                        <a:lnSpc>
                          <a:spcPct val="150000"/>
                        </a:lnSpc>
                        <a:spcBef>
                          <a:spcPts val="0"/>
                        </a:spcBef>
                        <a:spcAft>
                          <a:spcPts val="0"/>
                        </a:spcAft>
                      </a:pPr>
                      <a:r>
                        <a:rPr lang="en-US" sz="1200">
                          <a:effectLst/>
                          <a:latin typeface="Times New Roman" pitchFamily="18" charset="0"/>
                          <a:cs typeface="Times New Roman" pitchFamily="18" charset="0"/>
                        </a:rPr>
                        <a:t>(0.272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1.0 mmol (0.183 g)</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48</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0.289</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imes New Roman" pitchFamily="18" charset="0"/>
                          <a:cs typeface="Times New Roman" pitchFamily="18" charset="0"/>
                        </a:rPr>
                        <a:t>69.0</a:t>
                      </a:r>
                      <a:endParaRPr lang="en-US" sz="12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131645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1233055" y="5791200"/>
            <a:ext cx="6934200" cy="646331"/>
          </a:xfrm>
          <a:prstGeom prst="rect">
            <a:avLst/>
          </a:prstGeom>
        </p:spPr>
        <p:txBody>
          <a:bodyPr wrap="square">
            <a:spAutoFit/>
          </a:bodyPr>
          <a:lstStyle/>
          <a:p>
            <a:pPr algn="ctr"/>
            <a:r>
              <a:rPr lang="en-US" b="1" dirty="0" smtClean="0">
                <a:latin typeface="Times New Roman" pitchFamily="18" charset="0"/>
                <a:cs typeface="Times New Roman" pitchFamily="18" charset="0"/>
              </a:rPr>
              <a:t>Scheme 3: </a:t>
            </a:r>
            <a:r>
              <a:rPr lang="en-US" dirty="0">
                <a:latin typeface="Times New Roman" pitchFamily="18" charset="0"/>
                <a:cs typeface="Times New Roman" pitchFamily="18" charset="0"/>
              </a:rPr>
              <a:t>Polymerization reaction between 4-aminobenzohydrazide and </a:t>
            </a:r>
            <a:r>
              <a:rPr lang="en-US" dirty="0" err="1" smtClean="0">
                <a:latin typeface="Times New Roman" pitchFamily="18" charset="0"/>
                <a:cs typeface="Times New Roman" pitchFamily="18" charset="0"/>
              </a:rPr>
              <a:t>terepthaloyl</a:t>
            </a:r>
            <a:r>
              <a:rPr lang="en-US" dirty="0" smtClean="0">
                <a:latin typeface="Times New Roman" pitchFamily="18" charset="0"/>
                <a:cs typeface="Times New Roman" pitchFamily="18" charset="0"/>
              </a:rPr>
              <a:t> chloride</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6781800" y="6369608"/>
            <a:ext cx="2133600" cy="365125"/>
          </a:xfrm>
        </p:spPr>
        <p:txBody>
          <a:bodyPr/>
          <a:lstStyle/>
          <a:p>
            <a:fld id="{4E6292C2-134E-48C4-BDB5-40620F9E6062}" type="slidenum">
              <a:rPr lang="en-US" sz="1800" b="1" smtClean="0">
                <a:latin typeface="Times New Roman" pitchFamily="18" charset="0"/>
                <a:cs typeface="Times New Roman" pitchFamily="18" charset="0"/>
              </a:rPr>
              <a:t>22</a:t>
            </a:fld>
            <a:endParaRPr lang="en-US" sz="18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554936049"/>
              </p:ext>
            </p:extLst>
          </p:nvPr>
        </p:nvGraphicFramePr>
        <p:xfrm>
          <a:off x="1004454" y="1143000"/>
          <a:ext cx="7391401" cy="4495800"/>
        </p:xfrm>
        <a:graphic>
          <a:graphicData uri="http://schemas.openxmlformats.org/presentationml/2006/ole">
            <mc:AlternateContent xmlns:mc="http://schemas.openxmlformats.org/markup-compatibility/2006">
              <mc:Choice xmlns:v="urn:schemas-microsoft-com:vml" Requires="v">
                <p:oleObj spid="_x0000_s2649" name="CS ChemDraw Drawing" r:id="rId3" imgW="7720453" imgH="5691933" progId="ChemDraw.Document.6.0">
                  <p:embed/>
                </p:oleObj>
              </mc:Choice>
              <mc:Fallback>
                <p:oleObj name="CS ChemDraw Drawing" r:id="rId3" imgW="7720453" imgH="5691933" progId="ChemDraw.Document.6.0">
                  <p:embed/>
                  <p:pic>
                    <p:nvPicPr>
                      <p:cNvPr id="0" name=""/>
                      <p:cNvPicPr/>
                      <p:nvPr/>
                    </p:nvPicPr>
                    <p:blipFill>
                      <a:blip r:embed="rId4"/>
                      <a:stretch>
                        <a:fillRect/>
                      </a:stretch>
                    </p:blipFill>
                    <p:spPr>
                      <a:xfrm>
                        <a:off x="1004454" y="1143000"/>
                        <a:ext cx="7391401" cy="4495800"/>
                      </a:xfrm>
                      <a:prstGeom prst="rect">
                        <a:avLst/>
                      </a:prstGeom>
                    </p:spPr>
                  </p:pic>
                </p:oleObj>
              </mc:Fallback>
            </mc:AlternateContent>
          </a:graphicData>
        </a:graphic>
      </p:graphicFrame>
      <p:sp>
        <p:nvSpPr>
          <p:cNvPr id="3" name="TextBox 2"/>
          <p:cNvSpPr txBox="1"/>
          <p:nvPr/>
        </p:nvSpPr>
        <p:spPr>
          <a:xfrm>
            <a:off x="914400" y="184666"/>
            <a:ext cx="73914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Polymerization reaction</a:t>
            </a:r>
            <a:endParaRPr lang="en-US" sz="4400" b="1" dirty="0">
              <a:latin typeface="Times New Roman" pitchFamily="18" charset="0"/>
              <a:cs typeface="Times New Roman" pitchFamily="18" charset="0"/>
            </a:endParaRPr>
          </a:p>
        </p:txBody>
      </p:sp>
    </p:spTree>
    <p:extLst>
      <p:ext uri="{BB962C8B-B14F-4D97-AF65-F5344CB8AC3E}">
        <p14:creationId xmlns:p14="http://schemas.microsoft.com/office/powerpoint/2010/main" val="38923799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1295400" y="5791200"/>
            <a:ext cx="6781800" cy="646331"/>
          </a:xfrm>
          <a:prstGeom prst="rect">
            <a:avLst/>
          </a:prstGeom>
        </p:spPr>
        <p:txBody>
          <a:bodyPr wrap="square">
            <a:spAutoFit/>
          </a:bodyPr>
          <a:lstStyle/>
          <a:p>
            <a:pPr algn="ctr"/>
            <a:r>
              <a:rPr lang="en-US" b="1" dirty="0" smtClean="0">
                <a:latin typeface="Times New Roman" pitchFamily="18" charset="0"/>
                <a:cs typeface="Times New Roman" pitchFamily="18" charset="0"/>
              </a:rPr>
              <a:t>Scheme</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4: </a:t>
            </a:r>
            <a:r>
              <a:rPr lang="en-US" dirty="0">
                <a:latin typeface="Times New Roman" pitchFamily="18" charset="0"/>
                <a:cs typeface="Times New Roman" pitchFamily="18" charset="0"/>
              </a:rPr>
              <a:t>Polymerization reaction between 2-aminobenzohydrazide and </a:t>
            </a:r>
            <a:r>
              <a:rPr lang="en-US" dirty="0" err="1">
                <a:latin typeface="Times New Roman" pitchFamily="18" charset="0"/>
                <a:cs typeface="Times New Roman" pitchFamily="18" charset="0"/>
              </a:rPr>
              <a:t>isophthaloyl</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chloride</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23</a:t>
            </a:fld>
            <a:endParaRPr lang="en-US" sz="1800" b="1"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746560782"/>
              </p:ext>
            </p:extLst>
          </p:nvPr>
        </p:nvGraphicFramePr>
        <p:xfrm>
          <a:off x="914400" y="1143000"/>
          <a:ext cx="7391400" cy="4419600"/>
        </p:xfrm>
        <a:graphic>
          <a:graphicData uri="http://schemas.openxmlformats.org/presentationml/2006/ole">
            <mc:AlternateContent xmlns:mc="http://schemas.openxmlformats.org/markup-compatibility/2006">
              <mc:Choice xmlns:v="urn:schemas-microsoft-com:vml" Requires="v">
                <p:oleObj spid="_x0000_s3672" name="CS ChemDraw Drawing" r:id="rId3" imgW="7654746" imgH="6054457" progId="ChemDraw.Document.6.0">
                  <p:embed/>
                </p:oleObj>
              </mc:Choice>
              <mc:Fallback>
                <p:oleObj name="CS ChemDraw Drawing" r:id="rId3" imgW="7654746" imgH="6054457" progId="ChemDraw.Document.6.0">
                  <p:embed/>
                  <p:pic>
                    <p:nvPicPr>
                      <p:cNvPr id="0" name=""/>
                      <p:cNvPicPr/>
                      <p:nvPr/>
                    </p:nvPicPr>
                    <p:blipFill>
                      <a:blip r:embed="rId4"/>
                      <a:stretch>
                        <a:fillRect/>
                      </a:stretch>
                    </p:blipFill>
                    <p:spPr>
                      <a:xfrm>
                        <a:off x="914400" y="1143000"/>
                        <a:ext cx="7391400" cy="4419600"/>
                      </a:xfrm>
                      <a:prstGeom prst="rect">
                        <a:avLst/>
                      </a:prstGeom>
                    </p:spPr>
                  </p:pic>
                </p:oleObj>
              </mc:Fallback>
            </mc:AlternateContent>
          </a:graphicData>
        </a:graphic>
      </p:graphicFrame>
      <p:sp>
        <p:nvSpPr>
          <p:cNvPr id="8" name="TextBox 7"/>
          <p:cNvSpPr txBox="1"/>
          <p:nvPr/>
        </p:nvSpPr>
        <p:spPr>
          <a:xfrm>
            <a:off x="914400" y="184666"/>
            <a:ext cx="73914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Polymerization reaction</a:t>
            </a:r>
            <a:endParaRPr lang="en-US" sz="4400" b="1" dirty="0">
              <a:latin typeface="Times New Roman" pitchFamily="18" charset="0"/>
              <a:cs typeface="Times New Roman" pitchFamily="18" charset="0"/>
            </a:endParaRPr>
          </a:p>
        </p:txBody>
      </p:sp>
    </p:spTree>
    <p:extLst>
      <p:ext uri="{BB962C8B-B14F-4D97-AF65-F5344CB8AC3E}">
        <p14:creationId xmlns:p14="http://schemas.microsoft.com/office/powerpoint/2010/main" val="648550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1405719" y="5597098"/>
            <a:ext cx="6858000" cy="646331"/>
          </a:xfrm>
          <a:prstGeom prst="rect">
            <a:avLst/>
          </a:prstGeom>
        </p:spPr>
        <p:txBody>
          <a:bodyPr wrap="square">
            <a:spAutoFit/>
          </a:bodyPr>
          <a:lstStyle/>
          <a:p>
            <a:pPr algn="ctr"/>
            <a:r>
              <a:rPr lang="en-US" b="1" dirty="0" smtClean="0">
                <a:latin typeface="Times New Roman" pitchFamily="18" charset="0"/>
                <a:cs typeface="Times New Roman" pitchFamily="18" charset="0"/>
              </a:rPr>
              <a:t>Scheme 5: </a:t>
            </a:r>
            <a:r>
              <a:rPr lang="en-US" dirty="0">
                <a:latin typeface="Times New Roman" pitchFamily="18" charset="0"/>
                <a:cs typeface="Times New Roman" pitchFamily="18" charset="0"/>
              </a:rPr>
              <a:t>Polymerization reaction between 4-aminobenzohydrazide and adipoyl chloride</a:t>
            </a:r>
          </a:p>
        </p:txBody>
      </p:sp>
      <p:sp>
        <p:nvSpPr>
          <p:cNvPr id="5" name="Slide Number Placeholder 4"/>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24</a:t>
            </a:fld>
            <a:endParaRPr lang="en-US" sz="1800" b="1"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535529296"/>
              </p:ext>
            </p:extLst>
          </p:nvPr>
        </p:nvGraphicFramePr>
        <p:xfrm>
          <a:off x="876300" y="1219200"/>
          <a:ext cx="7467600" cy="4301698"/>
        </p:xfrm>
        <a:graphic>
          <a:graphicData uri="http://schemas.openxmlformats.org/presentationml/2006/ole">
            <mc:AlternateContent xmlns:mc="http://schemas.openxmlformats.org/markup-compatibility/2006">
              <mc:Choice xmlns:v="urn:schemas-microsoft-com:vml" Requires="v">
                <p:oleObj spid="_x0000_s4690" name="CS ChemDraw Drawing" r:id="rId3" imgW="8293243" imgH="5873023" progId="ChemDraw.Document.6.0">
                  <p:embed/>
                </p:oleObj>
              </mc:Choice>
              <mc:Fallback>
                <p:oleObj name="CS ChemDraw Drawing" r:id="rId3" imgW="8293243" imgH="5873023" progId="ChemDraw.Document.6.0">
                  <p:embed/>
                  <p:pic>
                    <p:nvPicPr>
                      <p:cNvPr id="0" name=""/>
                      <p:cNvPicPr/>
                      <p:nvPr/>
                    </p:nvPicPr>
                    <p:blipFill>
                      <a:blip r:embed="rId4"/>
                      <a:stretch>
                        <a:fillRect/>
                      </a:stretch>
                    </p:blipFill>
                    <p:spPr>
                      <a:xfrm>
                        <a:off x="876300" y="1219200"/>
                        <a:ext cx="7467600" cy="4301698"/>
                      </a:xfrm>
                      <a:prstGeom prst="rect">
                        <a:avLst/>
                      </a:prstGeom>
                    </p:spPr>
                  </p:pic>
                </p:oleObj>
              </mc:Fallback>
            </mc:AlternateContent>
          </a:graphicData>
        </a:graphic>
      </p:graphicFrame>
      <p:sp>
        <p:nvSpPr>
          <p:cNvPr id="8" name="TextBox 7"/>
          <p:cNvSpPr txBox="1"/>
          <p:nvPr/>
        </p:nvSpPr>
        <p:spPr>
          <a:xfrm>
            <a:off x="914400" y="184666"/>
            <a:ext cx="73914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Polymerization reaction</a:t>
            </a:r>
            <a:endParaRPr lang="en-US" sz="4400" b="1" dirty="0">
              <a:latin typeface="Times New Roman" pitchFamily="18" charset="0"/>
              <a:cs typeface="Times New Roman" pitchFamily="18" charset="0"/>
            </a:endParaRPr>
          </a:p>
        </p:txBody>
      </p:sp>
    </p:spTree>
    <p:extLst>
      <p:ext uri="{BB962C8B-B14F-4D97-AF65-F5344CB8AC3E}">
        <p14:creationId xmlns:p14="http://schemas.microsoft.com/office/powerpoint/2010/main" val="3537092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25</a:t>
            </a:fld>
            <a:endParaRPr lang="en-US"/>
          </a:p>
        </p:txBody>
      </p:sp>
      <p:sp>
        <p:nvSpPr>
          <p:cNvPr id="4" name="Rectangle 3"/>
          <p:cNvSpPr/>
          <p:nvPr/>
        </p:nvSpPr>
        <p:spPr>
          <a:xfrm>
            <a:off x="381000" y="5334000"/>
            <a:ext cx="8229600" cy="1323439"/>
          </a:xfrm>
          <a:prstGeom prst="rect">
            <a:avLst/>
          </a:prstGeom>
        </p:spPr>
        <p:txBody>
          <a:bodyPr wrap="square">
            <a:spAutoFit/>
          </a:bodyPr>
          <a:lstStyle/>
          <a:p>
            <a:pPr algn="just"/>
            <a:r>
              <a:rPr lang="en-US" sz="2000" dirty="0">
                <a:latin typeface="Times New Roman" pitchFamily="18" charset="0"/>
                <a:cs typeface="Times New Roman" pitchFamily="18" charset="0"/>
              </a:rPr>
              <a:t>IR: Presence of a peak at 1716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confirms the formation of ester </a:t>
            </a:r>
            <a:r>
              <a:rPr lang="en-US" sz="2000" dirty="0" smtClean="0">
                <a:latin typeface="Times New Roman" pitchFamily="18" charset="0"/>
                <a:cs typeface="Times New Roman" pitchFamily="18" charset="0"/>
              </a:rPr>
              <a:t>bond. Besides </a:t>
            </a:r>
            <a:r>
              <a:rPr lang="en-US" sz="2000" dirty="0">
                <a:latin typeface="Times New Roman" pitchFamily="18" charset="0"/>
                <a:cs typeface="Times New Roman" pitchFamily="18" charset="0"/>
              </a:rPr>
              <a:t>some other prominent peaks </a:t>
            </a:r>
            <a:r>
              <a:rPr lang="en-US" sz="2000" dirty="0" smtClean="0">
                <a:latin typeface="Times New Roman" pitchFamily="18" charset="0"/>
                <a:cs typeface="Times New Roman" pitchFamily="18" charset="0"/>
              </a:rPr>
              <a:t>are:</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ν </a:t>
            </a:r>
            <a:r>
              <a:rPr lang="en-US" sz="2000" dirty="0">
                <a:latin typeface="Times New Roman" pitchFamily="18" charset="0"/>
                <a:cs typeface="Times New Roman" pitchFamily="18" charset="0"/>
              </a:rPr>
              <a:t>= 3396cm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3295cm</a:t>
            </a:r>
            <a:r>
              <a:rPr lang="en-US" sz="2000" baseline="30000" dirty="0">
                <a:latin typeface="Times New Roman" pitchFamily="18" charset="0"/>
                <a:cs typeface="Times New Roman" pitchFamily="18" charset="0"/>
              </a:rPr>
              <a:t>-1 </a:t>
            </a:r>
            <a:r>
              <a:rPr lang="en-US" sz="2000" dirty="0">
                <a:latin typeface="Times New Roman" pitchFamily="18" charset="0"/>
                <a:cs typeface="Times New Roman" pitchFamily="18" charset="0"/>
              </a:rPr>
              <a:t>(asymmetric and symmetric NH stretching respectively), 1645cm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 stretching of </a:t>
            </a:r>
            <a:r>
              <a:rPr lang="en-US" sz="2000" dirty="0" err="1">
                <a:latin typeface="Times New Roman" pitchFamily="18" charset="0"/>
                <a:cs typeface="Times New Roman" pitchFamily="18" charset="0"/>
              </a:rPr>
              <a:t>diacylhydrazine</a:t>
            </a:r>
            <a:r>
              <a:rPr lang="en-US" sz="2000" dirty="0">
                <a:latin typeface="Times New Roman" pitchFamily="18" charset="0"/>
                <a:cs typeface="Times New Roman" pitchFamily="18" charset="0"/>
              </a:rPr>
              <a:t>)</a:t>
            </a:r>
          </a:p>
        </p:txBody>
      </p:sp>
      <p:sp>
        <p:nvSpPr>
          <p:cNvPr id="5" name="Rectangle 4"/>
          <p:cNvSpPr/>
          <p:nvPr/>
        </p:nvSpPr>
        <p:spPr>
          <a:xfrm>
            <a:off x="943683" y="227097"/>
            <a:ext cx="7458517" cy="769441"/>
          </a:xfrm>
          <a:prstGeom prst="rect">
            <a:avLst/>
          </a:prstGeom>
        </p:spPr>
        <p:txBody>
          <a:bodyPr wrap="none">
            <a:spAutoFit/>
          </a:bodyPr>
          <a:lstStyle/>
          <a:p>
            <a:pPr algn="ctr"/>
            <a:r>
              <a:rPr lang="en-US" sz="4400" b="1" dirty="0">
                <a:latin typeface="Times New Roman" pitchFamily="18" charset="0"/>
                <a:cs typeface="Times New Roman" pitchFamily="18" charset="0"/>
              </a:rPr>
              <a:t>IR </a:t>
            </a:r>
            <a:r>
              <a:rPr lang="en-US" sz="4400" b="1" dirty="0" smtClean="0">
                <a:latin typeface="Times New Roman" pitchFamily="18" charset="0"/>
                <a:cs typeface="Times New Roman" pitchFamily="18" charset="0"/>
              </a:rPr>
              <a:t>Spectral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1</a:t>
            </a:r>
            <a:endParaRPr lang="en-US" sz="4400" b="1"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16" y="990600"/>
            <a:ext cx="8255247" cy="3581400"/>
          </a:xfrm>
          <a:prstGeom prst="rect">
            <a:avLst/>
          </a:prstGeom>
        </p:spPr>
      </p:pic>
      <p:sp>
        <p:nvSpPr>
          <p:cNvPr id="8" name="Rectangle 7"/>
          <p:cNvSpPr/>
          <p:nvPr/>
        </p:nvSpPr>
        <p:spPr>
          <a:xfrm>
            <a:off x="2891779" y="4724400"/>
            <a:ext cx="3587521" cy="369332"/>
          </a:xfrm>
          <a:prstGeom prst="rect">
            <a:avLst/>
          </a:prstGeom>
        </p:spPr>
        <p:txBody>
          <a:bodyPr wrap="none">
            <a:spAutoFit/>
          </a:bodyPr>
          <a:lstStyle/>
          <a:p>
            <a:r>
              <a:rPr lang="en-US" b="1" dirty="0">
                <a:latin typeface="Times New Roman" pitchFamily="18" charset="0"/>
                <a:cs typeface="Times New Roman" pitchFamily="18" charset="0"/>
              </a:rPr>
              <a:t>Figure 4</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IR spectrum of </a:t>
            </a:r>
            <a:r>
              <a:rPr lang="en-US" b="1" dirty="0">
                <a:latin typeface="Times New Roman" pitchFamily="18" charset="0"/>
                <a:cs typeface="Times New Roman" pitchFamily="18" charset="0"/>
              </a:rPr>
              <a:t>Polymer 1</a:t>
            </a:r>
            <a:endParaRPr lang="en-US" dirty="0">
              <a:latin typeface="Times New Roman" pitchFamily="18" charset="0"/>
              <a:cs typeface="Times New Roman"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848878301"/>
              </p:ext>
            </p:extLst>
          </p:nvPr>
        </p:nvGraphicFramePr>
        <p:xfrm>
          <a:off x="4672939" y="1189524"/>
          <a:ext cx="3776230" cy="1591776"/>
        </p:xfrm>
        <a:graphic>
          <a:graphicData uri="http://schemas.openxmlformats.org/presentationml/2006/ole">
            <mc:AlternateContent xmlns:mc="http://schemas.openxmlformats.org/markup-compatibility/2006">
              <mc:Choice xmlns:v="urn:schemas-microsoft-com:vml" Requires="v">
                <p:oleObj spid="_x0000_s25643" name="CS ChemDraw Drawing" r:id="rId4" imgW="5987634" imgH="2779349" progId="ChemDraw.Document.6.0">
                  <p:embed/>
                </p:oleObj>
              </mc:Choice>
              <mc:Fallback>
                <p:oleObj name="CS ChemDraw Drawing" r:id="rId4" imgW="5987634" imgH="2779349" progId="ChemDraw.Document.6.0">
                  <p:embed/>
                  <p:pic>
                    <p:nvPicPr>
                      <p:cNvPr id="0" name=""/>
                      <p:cNvPicPr/>
                      <p:nvPr/>
                    </p:nvPicPr>
                    <p:blipFill>
                      <a:blip r:embed="rId5"/>
                      <a:stretch>
                        <a:fillRect/>
                      </a:stretch>
                    </p:blipFill>
                    <p:spPr>
                      <a:xfrm>
                        <a:off x="4672939" y="1189524"/>
                        <a:ext cx="3776230" cy="1591776"/>
                      </a:xfrm>
                      <a:prstGeom prst="rect">
                        <a:avLst/>
                      </a:prstGeom>
                    </p:spPr>
                  </p:pic>
                </p:oleObj>
              </mc:Fallback>
            </mc:AlternateContent>
          </a:graphicData>
        </a:graphic>
      </p:graphicFrame>
    </p:spTree>
    <p:extLst>
      <p:ext uri="{BB962C8B-B14F-4D97-AF65-F5344CB8AC3E}">
        <p14:creationId xmlns:p14="http://schemas.microsoft.com/office/powerpoint/2010/main" val="2305337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26</a:t>
            </a:fld>
            <a:endParaRPr lang="en-US"/>
          </a:p>
        </p:txBody>
      </p:sp>
      <p:sp>
        <p:nvSpPr>
          <p:cNvPr id="4" name="Rectangle 3"/>
          <p:cNvSpPr/>
          <p:nvPr/>
        </p:nvSpPr>
        <p:spPr>
          <a:xfrm>
            <a:off x="1657020" y="262723"/>
            <a:ext cx="6031844" cy="769441"/>
          </a:xfrm>
          <a:prstGeom prst="rect">
            <a:avLst/>
          </a:prstGeom>
        </p:spPr>
        <p:txBody>
          <a:bodyPr wrap="none">
            <a:spAutoFit/>
          </a:bodyPr>
          <a:lstStyle/>
          <a:p>
            <a:pPr algn="ctr"/>
            <a:r>
              <a:rPr lang="en-US" sz="4400" b="1" dirty="0" smtClean="0">
                <a:latin typeface="Times New Roman" pitchFamily="18" charset="0"/>
                <a:cs typeface="Times New Roman" pitchFamily="18" charset="0"/>
              </a:rPr>
              <a:t>NMR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1</a:t>
            </a:r>
            <a:endParaRPr lang="en-US" sz="4400" b="1"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143000"/>
            <a:ext cx="7876032" cy="3581400"/>
          </a:xfrm>
          <a:prstGeom prst="rect">
            <a:avLst/>
          </a:prstGeom>
        </p:spPr>
      </p:pic>
      <p:sp>
        <p:nvSpPr>
          <p:cNvPr id="6" name="Rectangle 5"/>
          <p:cNvSpPr/>
          <p:nvPr/>
        </p:nvSpPr>
        <p:spPr>
          <a:xfrm>
            <a:off x="381000" y="5257800"/>
            <a:ext cx="8382000" cy="1323439"/>
          </a:xfrm>
          <a:prstGeom prst="rect">
            <a:avLst/>
          </a:prstGeom>
        </p:spPr>
        <p:txBody>
          <a:bodyPr wrap="square">
            <a:spAutoFit/>
          </a:bodyPr>
          <a:lstStyle/>
          <a:p>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H NMR (400MHz, δ ppm, DMSO): δ= 10.139 (</a:t>
            </a:r>
            <a:r>
              <a:rPr lang="en-US" sz="2000" dirty="0" err="1">
                <a:latin typeface="Times New Roman" pitchFamily="18" charset="0"/>
                <a:cs typeface="Times New Roman" pitchFamily="18" charset="0"/>
              </a:rPr>
              <a:t>hydrazide</a:t>
            </a:r>
            <a:r>
              <a:rPr lang="en-US" sz="2000" dirty="0">
                <a:latin typeface="Times New Roman" pitchFamily="18" charset="0"/>
                <a:cs typeface="Times New Roman" pitchFamily="18" charset="0"/>
              </a:rPr>
              <a:t> NH proton), 8.04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7.78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6.84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2.18 (-CH2-),1.89 (-CH2-),1.50 (-CH2-</a:t>
            </a:r>
            <a:r>
              <a:rPr lang="en-US" sz="2000" dirty="0" smtClean="0">
                <a:latin typeface="Times New Roman" pitchFamily="18" charset="0"/>
                <a:cs typeface="Times New Roman" pitchFamily="18" charset="0"/>
              </a:rPr>
              <a:t>).Besides, absence </a:t>
            </a:r>
            <a:r>
              <a:rPr lang="en-US" sz="2000" dirty="0">
                <a:latin typeface="Times New Roman" pitchFamily="18" charset="0"/>
                <a:cs typeface="Times New Roman" pitchFamily="18" charset="0"/>
              </a:rPr>
              <a:t>of any peak for phenolic OH indicates the formation of ester bond.</a:t>
            </a:r>
          </a:p>
        </p:txBody>
      </p:sp>
      <p:sp>
        <p:nvSpPr>
          <p:cNvPr id="7" name="Rectangle 6"/>
          <p:cNvSpPr/>
          <p:nvPr/>
        </p:nvSpPr>
        <p:spPr>
          <a:xfrm>
            <a:off x="1897664" y="4783377"/>
            <a:ext cx="5791200" cy="369332"/>
          </a:xfrm>
          <a:prstGeom prst="rect">
            <a:avLst/>
          </a:prstGeom>
        </p:spPr>
        <p:txBody>
          <a:bodyPr wrap="square">
            <a:spAutoFit/>
          </a:bodyPr>
          <a:lstStyle/>
          <a:p>
            <a:pPr algn="ctr"/>
            <a:r>
              <a:rPr lang="en-US" b="1" dirty="0">
                <a:latin typeface="Times New Roman" pitchFamily="18" charset="0"/>
                <a:cs typeface="Times New Roman" pitchFamily="18" charset="0"/>
              </a:rPr>
              <a:t>Figure 5</a:t>
            </a:r>
            <a:r>
              <a:rPr lang="en-US" b="1" dirty="0" smtClean="0">
                <a:latin typeface="Times New Roman" pitchFamily="18" charset="0"/>
                <a:cs typeface="Times New Roman" pitchFamily="18" charset="0"/>
              </a:rPr>
              <a:t>: </a:t>
            </a:r>
            <a:r>
              <a:rPr lang="en-US" dirty="0">
                <a:latin typeface="Times New Roman" pitchFamily="18" charset="0"/>
                <a:cs typeface="Times New Roman" pitchFamily="18" charset="0"/>
              </a:rPr>
              <a:t>1H-NMR spectrum of </a:t>
            </a:r>
            <a:r>
              <a:rPr lang="en-US" b="1" dirty="0">
                <a:latin typeface="Times New Roman" pitchFamily="18" charset="0"/>
                <a:cs typeface="Times New Roman" pitchFamily="18" charset="0"/>
              </a:rPr>
              <a:t>Polymer 1</a:t>
            </a:r>
            <a:r>
              <a:rPr lang="en-US" dirty="0">
                <a:latin typeface="Times New Roman" pitchFamily="18" charset="0"/>
                <a:cs typeface="Times New Roman" pitchFamily="18" charset="0"/>
              </a:rPr>
              <a:t> in DMSO</a:t>
            </a:r>
          </a:p>
        </p:txBody>
      </p:sp>
      <p:graphicFrame>
        <p:nvGraphicFramePr>
          <p:cNvPr id="8" name="Object 7"/>
          <p:cNvGraphicFramePr>
            <a:graphicFrameLocks noChangeAspect="1"/>
          </p:cNvGraphicFramePr>
          <p:nvPr>
            <p:extLst>
              <p:ext uri="{D42A27DB-BD31-4B8C-83A1-F6EECF244321}">
                <p14:modId xmlns:p14="http://schemas.microsoft.com/office/powerpoint/2010/main" val="1611402576"/>
              </p:ext>
            </p:extLst>
          </p:nvPr>
        </p:nvGraphicFramePr>
        <p:xfrm>
          <a:off x="831566" y="1447800"/>
          <a:ext cx="4267896" cy="1981200"/>
        </p:xfrm>
        <a:graphic>
          <a:graphicData uri="http://schemas.openxmlformats.org/presentationml/2006/ole">
            <mc:AlternateContent xmlns:mc="http://schemas.openxmlformats.org/markup-compatibility/2006">
              <mc:Choice xmlns:v="urn:schemas-microsoft-com:vml" Requires="v">
                <p:oleObj spid="_x0000_s26664" name="CS ChemDraw Drawing" r:id="rId4" imgW="5987634" imgH="2779349" progId="ChemDraw.Document.6.0">
                  <p:embed/>
                </p:oleObj>
              </mc:Choice>
              <mc:Fallback>
                <p:oleObj name="CS ChemDraw Drawing" r:id="rId4" imgW="5987634" imgH="2779349" progId="ChemDraw.Document.6.0">
                  <p:embed/>
                  <p:pic>
                    <p:nvPicPr>
                      <p:cNvPr id="0" name=""/>
                      <p:cNvPicPr/>
                      <p:nvPr/>
                    </p:nvPicPr>
                    <p:blipFill>
                      <a:blip r:embed="rId5"/>
                      <a:stretch>
                        <a:fillRect/>
                      </a:stretch>
                    </p:blipFill>
                    <p:spPr>
                      <a:xfrm>
                        <a:off x="831566" y="1447800"/>
                        <a:ext cx="4267896" cy="1981200"/>
                      </a:xfrm>
                      <a:prstGeom prst="rect">
                        <a:avLst/>
                      </a:prstGeom>
                    </p:spPr>
                  </p:pic>
                </p:oleObj>
              </mc:Fallback>
            </mc:AlternateContent>
          </a:graphicData>
        </a:graphic>
      </p:graphicFrame>
    </p:spTree>
    <p:extLst>
      <p:ext uri="{BB962C8B-B14F-4D97-AF65-F5344CB8AC3E}">
        <p14:creationId xmlns:p14="http://schemas.microsoft.com/office/powerpoint/2010/main" val="383332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27</a:t>
            </a:fld>
            <a:endParaRPr lang="en-US"/>
          </a:p>
        </p:txBody>
      </p:sp>
      <p:sp>
        <p:nvSpPr>
          <p:cNvPr id="3" name="Rectangle 2"/>
          <p:cNvSpPr/>
          <p:nvPr/>
        </p:nvSpPr>
        <p:spPr>
          <a:xfrm>
            <a:off x="943683" y="162772"/>
            <a:ext cx="7458517" cy="769441"/>
          </a:xfrm>
          <a:prstGeom prst="rect">
            <a:avLst/>
          </a:prstGeom>
        </p:spPr>
        <p:txBody>
          <a:bodyPr wrap="none">
            <a:spAutoFit/>
          </a:bodyPr>
          <a:lstStyle/>
          <a:p>
            <a:pPr algn="ctr"/>
            <a:r>
              <a:rPr lang="en-US" sz="4400" b="1" dirty="0">
                <a:latin typeface="Times New Roman" pitchFamily="18" charset="0"/>
                <a:cs typeface="Times New Roman" pitchFamily="18" charset="0"/>
              </a:rPr>
              <a:t>IR </a:t>
            </a:r>
            <a:r>
              <a:rPr lang="en-US" sz="4400" b="1" dirty="0" smtClean="0">
                <a:latin typeface="Times New Roman" pitchFamily="18" charset="0"/>
                <a:cs typeface="Times New Roman" pitchFamily="18" charset="0"/>
              </a:rPr>
              <a:t>Spectral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2</a:t>
            </a:r>
            <a:endParaRPr lang="en-US" sz="4400" b="1"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40" y="914400"/>
            <a:ext cx="7924800" cy="3886200"/>
          </a:xfrm>
          <a:prstGeom prst="rect">
            <a:avLst/>
          </a:prstGeom>
        </p:spPr>
      </p:pic>
      <p:sp>
        <p:nvSpPr>
          <p:cNvPr id="5" name="Rectangle 4"/>
          <p:cNvSpPr/>
          <p:nvPr/>
        </p:nvSpPr>
        <p:spPr>
          <a:xfrm>
            <a:off x="533400" y="5334000"/>
            <a:ext cx="8305800" cy="1015663"/>
          </a:xfrm>
          <a:prstGeom prst="rect">
            <a:avLst/>
          </a:prstGeom>
        </p:spPr>
        <p:txBody>
          <a:bodyPr wrap="square">
            <a:spAutoFit/>
          </a:bodyPr>
          <a:lstStyle/>
          <a:p>
            <a:r>
              <a:rPr lang="en-US" sz="2000" dirty="0">
                <a:latin typeface="Times New Roman" pitchFamily="18" charset="0"/>
                <a:cs typeface="Times New Roman" pitchFamily="18" charset="0"/>
              </a:rPr>
              <a:t>IR: Presence of a peak at 1715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confirms the formation of ester bond. Besides some other prominent peaks are </a:t>
            </a:r>
            <a:r>
              <a:rPr lang="en-US" sz="2000" dirty="0" smtClean="0">
                <a:latin typeface="Times New Roman" pitchFamily="18" charset="0"/>
                <a:cs typeface="Times New Roman" pitchFamily="18" charset="0"/>
              </a:rPr>
              <a:t>: ν </a:t>
            </a:r>
            <a:r>
              <a:rPr lang="en-US" sz="2000" dirty="0">
                <a:latin typeface="Times New Roman" pitchFamily="18" charset="0"/>
                <a:cs typeface="Times New Roman" pitchFamily="18" charset="0"/>
              </a:rPr>
              <a:t>= 3316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(NH stretching), 1654cm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 stretching of </a:t>
            </a:r>
            <a:r>
              <a:rPr lang="en-US" sz="2000" dirty="0" err="1">
                <a:latin typeface="Times New Roman" pitchFamily="18" charset="0"/>
                <a:cs typeface="Times New Roman" pitchFamily="18" charset="0"/>
              </a:rPr>
              <a:t>diacylhydrazine</a:t>
            </a:r>
            <a:r>
              <a:rPr lang="en-US" sz="2000" dirty="0">
                <a:latin typeface="Times New Roman" pitchFamily="18" charset="0"/>
                <a:cs typeface="Times New Roman" pitchFamily="18" charset="0"/>
              </a:rPr>
              <a:t>)</a:t>
            </a:r>
          </a:p>
        </p:txBody>
      </p:sp>
      <p:sp>
        <p:nvSpPr>
          <p:cNvPr id="6" name="Rectangle 5"/>
          <p:cNvSpPr/>
          <p:nvPr/>
        </p:nvSpPr>
        <p:spPr>
          <a:xfrm>
            <a:off x="2514600" y="4615934"/>
            <a:ext cx="4343400" cy="369332"/>
          </a:xfrm>
          <a:prstGeom prst="rect">
            <a:avLst/>
          </a:prstGeom>
        </p:spPr>
        <p:txBody>
          <a:bodyPr wrap="square">
            <a:spAutoFit/>
          </a:bodyPr>
          <a:lstStyle/>
          <a:p>
            <a:r>
              <a:rPr lang="en-US" b="1" dirty="0">
                <a:latin typeface="Times New Roman" pitchFamily="18" charset="0"/>
                <a:cs typeface="Times New Roman" pitchFamily="18" charset="0"/>
              </a:rPr>
              <a:t>Figure 6</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IR spectrum of </a:t>
            </a:r>
            <a:r>
              <a:rPr lang="en-US" b="1" dirty="0">
                <a:latin typeface="Times New Roman" pitchFamily="18" charset="0"/>
                <a:cs typeface="Times New Roman" pitchFamily="18" charset="0"/>
              </a:rPr>
              <a:t>Polymer </a:t>
            </a:r>
            <a:r>
              <a:rPr lang="en-US" b="1"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63068407"/>
              </p:ext>
            </p:extLst>
          </p:nvPr>
        </p:nvGraphicFramePr>
        <p:xfrm>
          <a:off x="1905000" y="1295400"/>
          <a:ext cx="3733800" cy="1678120"/>
        </p:xfrm>
        <a:graphic>
          <a:graphicData uri="http://schemas.openxmlformats.org/presentationml/2006/ole">
            <mc:AlternateContent xmlns:mc="http://schemas.openxmlformats.org/markup-compatibility/2006">
              <mc:Choice xmlns:v="urn:schemas-microsoft-com:vml" Requires="v">
                <p:oleObj spid="_x0000_s27687" name="CS ChemDraw Drawing" r:id="rId4" imgW="5992107" imgH="2342117" progId="ChemDraw.Document.6.0">
                  <p:embed/>
                </p:oleObj>
              </mc:Choice>
              <mc:Fallback>
                <p:oleObj name="CS ChemDraw Drawing" r:id="rId4" imgW="5992107" imgH="2342117" progId="ChemDraw.Document.6.0">
                  <p:embed/>
                  <p:pic>
                    <p:nvPicPr>
                      <p:cNvPr id="0" name=""/>
                      <p:cNvPicPr/>
                      <p:nvPr/>
                    </p:nvPicPr>
                    <p:blipFill>
                      <a:blip r:embed="rId5"/>
                      <a:stretch>
                        <a:fillRect/>
                      </a:stretch>
                    </p:blipFill>
                    <p:spPr>
                      <a:xfrm>
                        <a:off x="1905000" y="1295400"/>
                        <a:ext cx="3733800" cy="1678120"/>
                      </a:xfrm>
                      <a:prstGeom prst="rect">
                        <a:avLst/>
                      </a:prstGeom>
                    </p:spPr>
                  </p:pic>
                </p:oleObj>
              </mc:Fallback>
            </mc:AlternateContent>
          </a:graphicData>
        </a:graphic>
      </p:graphicFrame>
    </p:spTree>
    <p:extLst>
      <p:ext uri="{BB962C8B-B14F-4D97-AF65-F5344CB8AC3E}">
        <p14:creationId xmlns:p14="http://schemas.microsoft.com/office/powerpoint/2010/main" val="210362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28</a:t>
            </a:fld>
            <a:endParaRPr lang="en-US"/>
          </a:p>
        </p:txBody>
      </p:sp>
      <p:sp>
        <p:nvSpPr>
          <p:cNvPr id="3" name="Rectangle 2"/>
          <p:cNvSpPr/>
          <p:nvPr/>
        </p:nvSpPr>
        <p:spPr>
          <a:xfrm>
            <a:off x="1657020" y="297359"/>
            <a:ext cx="6031844" cy="769441"/>
          </a:xfrm>
          <a:prstGeom prst="rect">
            <a:avLst/>
          </a:prstGeom>
        </p:spPr>
        <p:txBody>
          <a:bodyPr wrap="none">
            <a:spAutoFit/>
          </a:bodyPr>
          <a:lstStyle/>
          <a:p>
            <a:pPr algn="ctr"/>
            <a:r>
              <a:rPr lang="en-US" sz="4400" b="1" dirty="0" smtClean="0">
                <a:latin typeface="Times New Roman" pitchFamily="18" charset="0"/>
                <a:cs typeface="Times New Roman" pitchFamily="18" charset="0"/>
              </a:rPr>
              <a:t>NMR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2</a:t>
            </a:r>
            <a:endParaRPr lang="en-US" sz="4400" b="1"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066800"/>
            <a:ext cx="7848600" cy="3505200"/>
          </a:xfrm>
          <a:prstGeom prst="rect">
            <a:avLst/>
          </a:prstGeom>
        </p:spPr>
      </p:pic>
      <p:sp>
        <p:nvSpPr>
          <p:cNvPr id="6" name="Rectangle 5"/>
          <p:cNvSpPr/>
          <p:nvPr/>
        </p:nvSpPr>
        <p:spPr>
          <a:xfrm>
            <a:off x="440377" y="5181600"/>
            <a:ext cx="8305800" cy="1323439"/>
          </a:xfrm>
          <a:prstGeom prst="rect">
            <a:avLst/>
          </a:prstGeom>
        </p:spPr>
        <p:txBody>
          <a:bodyPr wrap="square">
            <a:spAutoFit/>
          </a:bodyPr>
          <a:lstStyle/>
          <a:p>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H NMR (400MHz, δ ppm, DMSO): δ= 10.134 (</a:t>
            </a:r>
            <a:r>
              <a:rPr lang="en-US" sz="2000" dirty="0" err="1">
                <a:latin typeface="Times New Roman" pitchFamily="18" charset="0"/>
                <a:cs typeface="Times New Roman" pitchFamily="18" charset="0"/>
              </a:rPr>
              <a:t>hydrazide</a:t>
            </a:r>
            <a:r>
              <a:rPr lang="en-US" sz="2000" dirty="0">
                <a:latin typeface="Times New Roman" pitchFamily="18" charset="0"/>
                <a:cs typeface="Times New Roman" pitchFamily="18" charset="0"/>
              </a:rPr>
              <a:t> NH proton), 8.47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7.78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6.84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2.18 (-CH2-),1.89 (-CH2-),1.50 (-CH2-</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Besides, </a:t>
            </a:r>
            <a:r>
              <a:rPr lang="en-US" sz="2000" dirty="0" smtClean="0">
                <a:latin typeface="Times New Roman" pitchFamily="18" charset="0"/>
                <a:cs typeface="Times New Roman" pitchFamily="18" charset="0"/>
              </a:rPr>
              <a:t>absence of </a:t>
            </a:r>
            <a:r>
              <a:rPr lang="en-US" sz="2000" dirty="0">
                <a:latin typeface="Times New Roman" pitchFamily="18" charset="0"/>
                <a:cs typeface="Times New Roman" pitchFamily="18" charset="0"/>
              </a:rPr>
              <a:t>any peak for phenolic OH indicates the formation of ester bond.</a:t>
            </a:r>
          </a:p>
        </p:txBody>
      </p:sp>
      <p:sp>
        <p:nvSpPr>
          <p:cNvPr id="7" name="Rectangle 6"/>
          <p:cNvSpPr/>
          <p:nvPr/>
        </p:nvSpPr>
        <p:spPr>
          <a:xfrm>
            <a:off x="1952007" y="4742236"/>
            <a:ext cx="5562600" cy="369332"/>
          </a:xfrm>
          <a:prstGeom prst="rect">
            <a:avLst/>
          </a:prstGeom>
        </p:spPr>
        <p:txBody>
          <a:bodyPr wrap="square">
            <a:spAutoFit/>
          </a:bodyPr>
          <a:lstStyle/>
          <a:p>
            <a:r>
              <a:rPr lang="en-US" b="1" dirty="0">
                <a:latin typeface="Times New Roman" pitchFamily="18" charset="0"/>
                <a:cs typeface="Times New Roman" pitchFamily="18" charset="0"/>
              </a:rPr>
              <a:t>Figure 7</a:t>
            </a:r>
            <a:r>
              <a:rPr lang="en-US" b="1" dirty="0" smtClean="0">
                <a:latin typeface="Times New Roman" pitchFamily="18" charset="0"/>
                <a:cs typeface="Times New Roman" pitchFamily="18" charset="0"/>
              </a:rPr>
              <a:t>: </a:t>
            </a:r>
            <a:r>
              <a:rPr lang="en-US" dirty="0">
                <a:latin typeface="Times New Roman" pitchFamily="18" charset="0"/>
                <a:cs typeface="Times New Roman" pitchFamily="18" charset="0"/>
              </a:rPr>
              <a:t>1H-NMR spectrum of </a:t>
            </a:r>
            <a:r>
              <a:rPr lang="en-US" b="1" dirty="0">
                <a:latin typeface="Times New Roman" pitchFamily="18" charset="0"/>
                <a:cs typeface="Times New Roman" pitchFamily="18" charset="0"/>
              </a:rPr>
              <a:t>Polymer </a:t>
            </a:r>
            <a:r>
              <a:rPr lang="en-US" b="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 DMSO</a:t>
            </a:r>
          </a:p>
        </p:txBody>
      </p:sp>
      <p:graphicFrame>
        <p:nvGraphicFramePr>
          <p:cNvPr id="8" name="Object 7"/>
          <p:cNvGraphicFramePr>
            <a:graphicFrameLocks noChangeAspect="1"/>
          </p:cNvGraphicFramePr>
          <p:nvPr>
            <p:extLst>
              <p:ext uri="{D42A27DB-BD31-4B8C-83A1-F6EECF244321}">
                <p14:modId xmlns:p14="http://schemas.microsoft.com/office/powerpoint/2010/main" val="2614102936"/>
              </p:ext>
            </p:extLst>
          </p:nvPr>
        </p:nvGraphicFramePr>
        <p:xfrm>
          <a:off x="1066800" y="1752600"/>
          <a:ext cx="4369584" cy="1707321"/>
        </p:xfrm>
        <a:graphic>
          <a:graphicData uri="http://schemas.openxmlformats.org/presentationml/2006/ole">
            <mc:AlternateContent xmlns:mc="http://schemas.openxmlformats.org/markup-compatibility/2006">
              <mc:Choice xmlns:v="urn:schemas-microsoft-com:vml" Requires="v">
                <p:oleObj spid="_x0000_s28711" name="CS ChemDraw Drawing" r:id="rId4" imgW="5992107" imgH="2342117" progId="ChemDraw.Document.6.0">
                  <p:embed/>
                </p:oleObj>
              </mc:Choice>
              <mc:Fallback>
                <p:oleObj name="CS ChemDraw Drawing" r:id="rId4" imgW="5992107" imgH="2342117" progId="ChemDraw.Document.6.0">
                  <p:embed/>
                  <p:pic>
                    <p:nvPicPr>
                      <p:cNvPr id="0" name=""/>
                      <p:cNvPicPr/>
                      <p:nvPr/>
                    </p:nvPicPr>
                    <p:blipFill>
                      <a:blip r:embed="rId5"/>
                      <a:stretch>
                        <a:fillRect/>
                      </a:stretch>
                    </p:blipFill>
                    <p:spPr>
                      <a:xfrm>
                        <a:off x="1066800" y="1752600"/>
                        <a:ext cx="4369584" cy="1707321"/>
                      </a:xfrm>
                      <a:prstGeom prst="rect">
                        <a:avLst/>
                      </a:prstGeom>
                    </p:spPr>
                  </p:pic>
                </p:oleObj>
              </mc:Fallback>
            </mc:AlternateContent>
          </a:graphicData>
        </a:graphic>
      </p:graphicFrame>
    </p:spTree>
    <p:extLst>
      <p:ext uri="{BB962C8B-B14F-4D97-AF65-F5344CB8AC3E}">
        <p14:creationId xmlns:p14="http://schemas.microsoft.com/office/powerpoint/2010/main" val="4262053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29</a:t>
            </a:fld>
            <a:endParaRPr lang="en-US"/>
          </a:p>
        </p:txBody>
      </p:sp>
      <p:sp>
        <p:nvSpPr>
          <p:cNvPr id="3" name="Rectangle 2"/>
          <p:cNvSpPr/>
          <p:nvPr/>
        </p:nvSpPr>
        <p:spPr>
          <a:xfrm>
            <a:off x="943683" y="144959"/>
            <a:ext cx="7458517" cy="769441"/>
          </a:xfrm>
          <a:prstGeom prst="rect">
            <a:avLst/>
          </a:prstGeom>
        </p:spPr>
        <p:txBody>
          <a:bodyPr wrap="none">
            <a:spAutoFit/>
          </a:bodyPr>
          <a:lstStyle/>
          <a:p>
            <a:pPr algn="ctr"/>
            <a:r>
              <a:rPr lang="en-US" sz="4400" b="1" dirty="0">
                <a:latin typeface="Times New Roman" pitchFamily="18" charset="0"/>
                <a:cs typeface="Times New Roman" pitchFamily="18" charset="0"/>
              </a:rPr>
              <a:t>IR </a:t>
            </a:r>
            <a:r>
              <a:rPr lang="en-US" sz="4400" b="1" dirty="0" smtClean="0">
                <a:latin typeface="Times New Roman" pitchFamily="18" charset="0"/>
                <a:cs typeface="Times New Roman" pitchFamily="18" charset="0"/>
              </a:rPr>
              <a:t>Spectral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3</a:t>
            </a:r>
            <a:endParaRPr lang="en-US" sz="4400" b="1"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57" y="914400"/>
            <a:ext cx="8602683" cy="3429000"/>
          </a:xfrm>
          <a:prstGeom prst="rect">
            <a:avLst/>
          </a:prstGeom>
        </p:spPr>
      </p:pic>
      <p:sp>
        <p:nvSpPr>
          <p:cNvPr id="5" name="Rectangle 4"/>
          <p:cNvSpPr/>
          <p:nvPr/>
        </p:nvSpPr>
        <p:spPr>
          <a:xfrm>
            <a:off x="481940" y="4825939"/>
            <a:ext cx="8382000" cy="1631216"/>
          </a:xfrm>
          <a:prstGeom prst="rect">
            <a:avLst/>
          </a:prstGeom>
        </p:spPr>
        <p:txBody>
          <a:bodyPr wrap="square">
            <a:spAutoFit/>
          </a:bodyPr>
          <a:lstStyle/>
          <a:p>
            <a:pPr algn="just"/>
            <a:r>
              <a:rPr lang="en-US" sz="2000" dirty="0">
                <a:latin typeface="Times New Roman" pitchFamily="18" charset="0"/>
                <a:cs typeface="Times New Roman" pitchFamily="18" charset="0"/>
              </a:rPr>
              <a:t>IR: Presence of a peak at 1738cm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confirms the formation of ester bond. Besides some other prominent peaks are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ν </a:t>
            </a:r>
            <a:r>
              <a:rPr lang="en-US" sz="2000" dirty="0">
                <a:latin typeface="Times New Roman" pitchFamily="18" charset="0"/>
                <a:cs typeface="Times New Roman" pitchFamily="18" charset="0"/>
              </a:rPr>
              <a:t>= 3224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(NH stretching), 2990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2867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(C-H stretching of methylene group present in one repeating unit coming from </a:t>
            </a:r>
            <a:r>
              <a:rPr lang="en-US" sz="2000" dirty="0" err="1">
                <a:latin typeface="Times New Roman" pitchFamily="18" charset="0"/>
                <a:cs typeface="Times New Roman" pitchFamily="18" charset="0"/>
              </a:rPr>
              <a:t>adipoyl</a:t>
            </a:r>
            <a:r>
              <a:rPr lang="en-US" sz="2000" dirty="0">
                <a:latin typeface="Times New Roman" pitchFamily="18" charset="0"/>
                <a:cs typeface="Times New Roman" pitchFamily="18" charset="0"/>
              </a:rPr>
              <a:t> chloride), 1657 cm</a:t>
            </a:r>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 (CO stretching of </a:t>
            </a:r>
            <a:r>
              <a:rPr lang="en-US" sz="2000" dirty="0" err="1">
                <a:latin typeface="Times New Roman" pitchFamily="18" charset="0"/>
                <a:cs typeface="Times New Roman" pitchFamily="18" charset="0"/>
              </a:rPr>
              <a:t>diacylhydrazine</a:t>
            </a:r>
            <a:r>
              <a:rPr lang="en-US" sz="2000" dirty="0">
                <a:latin typeface="Times New Roman" pitchFamily="18" charset="0"/>
                <a:cs typeface="Times New Roman" pitchFamily="18" charset="0"/>
              </a:rPr>
              <a:t>).</a:t>
            </a:r>
          </a:p>
        </p:txBody>
      </p:sp>
      <p:sp>
        <p:nvSpPr>
          <p:cNvPr id="6" name="Rectangle 5"/>
          <p:cNvSpPr/>
          <p:nvPr/>
        </p:nvSpPr>
        <p:spPr>
          <a:xfrm>
            <a:off x="2784902" y="4456607"/>
            <a:ext cx="3587521" cy="369332"/>
          </a:xfrm>
          <a:prstGeom prst="rect">
            <a:avLst/>
          </a:prstGeom>
        </p:spPr>
        <p:txBody>
          <a:bodyPr wrap="none">
            <a:spAutoFit/>
          </a:bodyPr>
          <a:lstStyle/>
          <a:p>
            <a:r>
              <a:rPr lang="en-US" b="1" dirty="0">
                <a:latin typeface="Times New Roman" pitchFamily="18" charset="0"/>
                <a:cs typeface="Times New Roman" pitchFamily="18" charset="0"/>
              </a:rPr>
              <a:t>Figure 8</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IR spectrum of </a:t>
            </a:r>
            <a:r>
              <a:rPr lang="en-US" b="1" dirty="0">
                <a:latin typeface="Times New Roman" pitchFamily="18" charset="0"/>
                <a:cs typeface="Times New Roman" pitchFamily="18" charset="0"/>
              </a:rPr>
              <a:t>Polymer </a:t>
            </a:r>
            <a:r>
              <a:rPr lang="en-US" b="1"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548429253"/>
              </p:ext>
            </p:extLst>
          </p:nvPr>
        </p:nvGraphicFramePr>
        <p:xfrm>
          <a:off x="481940" y="2514600"/>
          <a:ext cx="4022932" cy="1371600"/>
        </p:xfrm>
        <a:graphic>
          <a:graphicData uri="http://schemas.openxmlformats.org/presentationml/2006/ole">
            <mc:AlternateContent xmlns:mc="http://schemas.openxmlformats.org/markup-compatibility/2006">
              <mc:Choice xmlns:v="urn:schemas-microsoft-com:vml" Requires="v">
                <p:oleObj spid="_x0000_s29734" name="CS ChemDraw Drawing" r:id="rId4" imgW="6325804" imgH="2203373" progId="ChemDraw.Document.6.0">
                  <p:embed/>
                </p:oleObj>
              </mc:Choice>
              <mc:Fallback>
                <p:oleObj name="CS ChemDraw Drawing" r:id="rId4" imgW="6325804" imgH="2203373" progId="ChemDraw.Document.6.0">
                  <p:embed/>
                  <p:pic>
                    <p:nvPicPr>
                      <p:cNvPr id="0" name=""/>
                      <p:cNvPicPr/>
                      <p:nvPr/>
                    </p:nvPicPr>
                    <p:blipFill>
                      <a:blip r:embed="rId5"/>
                      <a:stretch>
                        <a:fillRect/>
                      </a:stretch>
                    </p:blipFill>
                    <p:spPr>
                      <a:xfrm>
                        <a:off x="481940" y="2514600"/>
                        <a:ext cx="4022932" cy="1371600"/>
                      </a:xfrm>
                      <a:prstGeom prst="rect">
                        <a:avLst/>
                      </a:prstGeom>
                    </p:spPr>
                  </p:pic>
                </p:oleObj>
              </mc:Fallback>
            </mc:AlternateContent>
          </a:graphicData>
        </a:graphic>
      </p:graphicFrame>
    </p:spTree>
    <p:extLst>
      <p:ext uri="{BB962C8B-B14F-4D97-AF65-F5344CB8AC3E}">
        <p14:creationId xmlns:p14="http://schemas.microsoft.com/office/powerpoint/2010/main" val="280760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3886199"/>
          </a:xfrm>
        </p:spPr>
        <p:txBody>
          <a:bodyPr>
            <a:normAutofit fontScale="92500" lnSpcReduction="10000"/>
          </a:bodyPr>
          <a:lstStyle/>
          <a:p>
            <a:pPr algn="just"/>
            <a:r>
              <a:rPr lang="en-US" sz="2400" dirty="0">
                <a:latin typeface="Times New Roman" pitchFamily="18" charset="0"/>
                <a:cs typeface="Times New Roman" pitchFamily="18" charset="0"/>
              </a:rPr>
              <a:t>From the 1950s to the 1970s, only a small amount of plastic was produced, and as a result, plastic waste was relatively manageable. However between the 1970s and the 1990s, plastic waste generation more than tripled, reflecting a similar rise in plastic production. In the early 2000s, the amount of plastic waste we generated rose more in a single decade than it had in the previous 40 </a:t>
            </a:r>
            <a:r>
              <a:rPr lang="en-US" sz="2400" dirty="0" smtClean="0">
                <a:latin typeface="Times New Roman" pitchFamily="18" charset="0"/>
                <a:cs typeface="Times New Roman" pitchFamily="18" charset="0"/>
              </a:rPr>
              <a:t>years.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United Nations says 400 million tons of plastic </a:t>
            </a:r>
            <a:r>
              <a:rPr lang="en-US" sz="2400" dirty="0" smtClean="0">
                <a:latin typeface="Times New Roman" pitchFamily="18" charset="0"/>
                <a:cs typeface="Times New Roman" pitchFamily="18" charset="0"/>
              </a:rPr>
              <a:t>is produced </a:t>
            </a:r>
            <a:r>
              <a:rPr lang="en-US" sz="2400" dirty="0">
                <a:latin typeface="Times New Roman" pitchFamily="18" charset="0"/>
                <a:cs typeface="Times New Roman" pitchFamily="18" charset="0"/>
              </a:rPr>
              <a:t>every year, and that figure is set to double by </a:t>
            </a:r>
            <a:r>
              <a:rPr lang="en-US" sz="2400" dirty="0" smtClean="0">
                <a:latin typeface="Times New Roman" pitchFamily="18" charset="0"/>
                <a:cs typeface="Times New Roman" pitchFamily="18" charset="0"/>
              </a:rPr>
              <a:t>2040.</a:t>
            </a:r>
            <a:r>
              <a:rPr lang="en-US" sz="2400" baseline="30000" dirty="0">
                <a:latin typeface="Times New Roman" pitchFamily="18" charset="0"/>
                <a:cs typeface="Times New Roman" pitchFamily="18" charset="0"/>
              </a:rPr>
              <a:t>2</a:t>
            </a:r>
            <a:endParaRPr lang="en-US" sz="2400" baseline="30000" dirty="0" smtClean="0">
              <a:latin typeface="Times New Roman" pitchFamily="18" charset="0"/>
              <a:cs typeface="Times New Roman" pitchFamily="18" charset="0"/>
            </a:endParaRPr>
          </a:p>
          <a:p>
            <a:endParaRPr lang="en-US" sz="2200" baseline="30000" dirty="0" smtClean="0">
              <a:latin typeface="Times New Roman" pitchFamily="18" charset="0"/>
              <a:cs typeface="Times New Roman" pitchFamily="18" charset="0"/>
            </a:endParaRPr>
          </a:p>
          <a:p>
            <a:pPr lvl="0" algn="just"/>
            <a:r>
              <a:rPr lang="en-US" sz="2400" dirty="0">
                <a:solidFill>
                  <a:prstClr val="black"/>
                </a:solidFill>
                <a:latin typeface="Times New Roman" pitchFamily="18" charset="0"/>
                <a:cs typeface="Times New Roman" pitchFamily="18" charset="0"/>
              </a:rPr>
              <a:t>Between 1950 and 2015, 8300 million metric tons of plastics have been produced, in which only 500 million metric tons were </a:t>
            </a:r>
            <a:r>
              <a:rPr lang="en-US" sz="2400" dirty="0" smtClean="0">
                <a:solidFill>
                  <a:prstClr val="black"/>
                </a:solidFill>
                <a:latin typeface="Times New Roman" pitchFamily="18" charset="0"/>
                <a:cs typeface="Times New Roman" pitchFamily="18" charset="0"/>
              </a:rPr>
              <a:t>recycled.</a:t>
            </a:r>
            <a:r>
              <a:rPr lang="en-US" sz="2400" baseline="30000" dirty="0" smtClean="0">
                <a:solidFill>
                  <a:prstClr val="black"/>
                </a:solidFill>
                <a:latin typeface="Times New Roman" pitchFamily="18" charset="0"/>
                <a:cs typeface="Times New Roman" pitchFamily="18" charset="0"/>
              </a:rPr>
              <a:t>3</a:t>
            </a:r>
            <a:endParaRPr lang="en-US" sz="2400" dirty="0">
              <a:solidFill>
                <a:prstClr val="black"/>
              </a:solidFill>
              <a:latin typeface="Times New Roman" pitchFamily="18" charset="0"/>
              <a:cs typeface="Times New Roman" pitchFamily="18" charset="0"/>
            </a:endParaRPr>
          </a:p>
          <a:p>
            <a:endParaRPr lang="en-US" sz="2200" baseline="30000" dirty="0" smtClean="0"/>
          </a:p>
          <a:p>
            <a:endParaRPr lang="en-US" sz="2200" baseline="30000" dirty="0"/>
          </a:p>
        </p:txBody>
      </p:sp>
      <p:sp>
        <p:nvSpPr>
          <p:cNvPr id="4" name="Slide Number Placeholder 3"/>
          <p:cNvSpPr>
            <a:spLocks noGrp="1"/>
          </p:cNvSpPr>
          <p:nvPr>
            <p:ph type="sldNum" sz="quarter" idx="12"/>
          </p:nvPr>
        </p:nvSpPr>
        <p:spPr/>
        <p:txBody>
          <a:bodyPr/>
          <a:lstStyle/>
          <a:p>
            <a:fld id="{4E6292C2-134E-48C4-BDB5-40620F9E6062}" type="slidenum">
              <a:rPr lang="en-US" smtClean="0"/>
              <a:t>3</a:t>
            </a:fld>
            <a:endParaRPr lang="en-US"/>
          </a:p>
        </p:txBody>
      </p:sp>
      <p:sp>
        <p:nvSpPr>
          <p:cNvPr id="5" name="TextBox 4"/>
          <p:cNvSpPr txBox="1"/>
          <p:nvPr/>
        </p:nvSpPr>
        <p:spPr>
          <a:xfrm>
            <a:off x="2819400" y="6076208"/>
            <a:ext cx="3906903"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2.   </a:t>
            </a:r>
            <a:r>
              <a:rPr lang="en-US" sz="1200" dirty="0" smtClean="0">
                <a:latin typeface="Times New Roman" pitchFamily="18" charset="0"/>
                <a:cs typeface="Times New Roman" pitchFamily="18" charset="0"/>
                <a:hlinkClick r:id="rId2"/>
              </a:rPr>
              <a:t>https</a:t>
            </a:r>
            <a:r>
              <a:rPr lang="en-US" sz="1200" dirty="0">
                <a:latin typeface="Times New Roman" pitchFamily="18" charset="0"/>
                <a:cs typeface="Times New Roman" pitchFamily="18" charset="0"/>
                <a:hlinkClick r:id="rId2"/>
              </a:rPr>
              <a:t>://</a:t>
            </a:r>
            <a:r>
              <a:rPr lang="en-US" sz="1200" dirty="0" smtClean="0">
                <a:latin typeface="Times New Roman" pitchFamily="18" charset="0"/>
                <a:cs typeface="Times New Roman" pitchFamily="18" charset="0"/>
                <a:hlinkClick r:id="rId2"/>
              </a:rPr>
              <a:t>www.unep.org/interactives/beat-plastic-pollution</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1749603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6292C2-134E-48C4-BDB5-40620F9E6062}" type="slidenum">
              <a:rPr lang="en-US" smtClean="0"/>
              <a:t>30</a:t>
            </a:fld>
            <a:endParaRPr lang="en-US"/>
          </a:p>
        </p:txBody>
      </p:sp>
      <p:sp>
        <p:nvSpPr>
          <p:cNvPr id="3" name="Rectangle 2"/>
          <p:cNvSpPr/>
          <p:nvPr/>
        </p:nvSpPr>
        <p:spPr>
          <a:xfrm>
            <a:off x="1623373" y="228600"/>
            <a:ext cx="6031844" cy="769441"/>
          </a:xfrm>
          <a:prstGeom prst="rect">
            <a:avLst/>
          </a:prstGeom>
        </p:spPr>
        <p:txBody>
          <a:bodyPr wrap="none">
            <a:spAutoFit/>
          </a:bodyPr>
          <a:lstStyle/>
          <a:p>
            <a:pPr algn="ctr"/>
            <a:r>
              <a:rPr lang="en-US" sz="4400" b="1" dirty="0" smtClean="0">
                <a:latin typeface="Times New Roman" pitchFamily="18" charset="0"/>
                <a:cs typeface="Times New Roman" pitchFamily="18" charset="0"/>
              </a:rPr>
              <a:t>NMR Data </a:t>
            </a:r>
            <a:r>
              <a:rPr lang="en-US" sz="4400" b="1" dirty="0">
                <a:latin typeface="Times New Roman" pitchFamily="18" charset="0"/>
                <a:cs typeface="Times New Roman" pitchFamily="18" charset="0"/>
              </a:rPr>
              <a:t>of </a:t>
            </a:r>
            <a:r>
              <a:rPr lang="en-US" sz="4400" b="1" dirty="0" smtClean="0">
                <a:latin typeface="Times New Roman" pitchFamily="18" charset="0"/>
                <a:cs typeface="Times New Roman" pitchFamily="18" charset="0"/>
              </a:rPr>
              <a:t>Polymer 3</a:t>
            </a:r>
            <a:endParaRPr lang="en-US" sz="4400" b="1" dirty="0">
              <a:latin typeface="Times New Roman" pitchFamily="18" charset="0"/>
              <a:cs typeface="Times New Roman" pitchFamily="18" charset="0"/>
            </a:endParaRPr>
          </a:p>
        </p:txBody>
      </p:sp>
      <p:sp>
        <p:nvSpPr>
          <p:cNvPr id="5" name="Rectangle 4"/>
          <p:cNvSpPr/>
          <p:nvPr/>
        </p:nvSpPr>
        <p:spPr>
          <a:xfrm>
            <a:off x="886236" y="5105400"/>
            <a:ext cx="7847076" cy="1323439"/>
          </a:xfrm>
          <a:prstGeom prst="rect">
            <a:avLst/>
          </a:prstGeom>
        </p:spPr>
        <p:txBody>
          <a:bodyPr wrap="square">
            <a:spAutoFit/>
          </a:bodyPr>
          <a:lstStyle/>
          <a:p>
            <a:r>
              <a:rPr lang="en-US" sz="2000" baseline="30000" dirty="0">
                <a:latin typeface="Times New Roman" pitchFamily="18" charset="0"/>
                <a:cs typeface="Times New Roman" pitchFamily="18" charset="0"/>
              </a:rPr>
              <a:t>1</a:t>
            </a:r>
            <a:r>
              <a:rPr lang="en-US" sz="2000" dirty="0">
                <a:latin typeface="Times New Roman" pitchFamily="18" charset="0"/>
                <a:cs typeface="Times New Roman" pitchFamily="18" charset="0"/>
              </a:rPr>
              <a:t>H NMR (400MHz, δ ppm, DMSO): δ= 10.136 (</a:t>
            </a:r>
            <a:r>
              <a:rPr lang="en-US" sz="2000" dirty="0" err="1">
                <a:latin typeface="Times New Roman" pitchFamily="18" charset="0"/>
                <a:cs typeface="Times New Roman" pitchFamily="18" charset="0"/>
              </a:rPr>
              <a:t>hydrazide</a:t>
            </a:r>
            <a:r>
              <a:rPr lang="en-US" sz="2000" dirty="0">
                <a:latin typeface="Times New Roman" pitchFamily="18" charset="0"/>
                <a:cs typeface="Times New Roman" pitchFamily="18" charset="0"/>
              </a:rPr>
              <a:t> NH proton), 7.78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6.84 (</a:t>
            </a:r>
            <a:r>
              <a:rPr lang="en-US" sz="2000" dirty="0" err="1">
                <a:latin typeface="Times New Roman" pitchFamily="18" charset="0"/>
                <a:cs typeface="Times New Roman" pitchFamily="18" charset="0"/>
              </a:rPr>
              <a:t>Ar</a:t>
            </a:r>
            <a:r>
              <a:rPr lang="en-US" sz="2000" dirty="0">
                <a:latin typeface="Times New Roman" pitchFamily="18" charset="0"/>
                <a:cs typeface="Times New Roman" pitchFamily="18" charset="0"/>
              </a:rPr>
              <a:t>-H), 2.18(-CH2-),1.89 (-CH2-), 1.50 (-CH</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Besides</a:t>
            </a:r>
            <a:r>
              <a:rPr lang="en-US" sz="2000" dirty="0">
                <a:latin typeface="Times New Roman" pitchFamily="18" charset="0"/>
                <a:cs typeface="Times New Roman" pitchFamily="18" charset="0"/>
              </a:rPr>
              <a:t>, absence</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of any peak for phenolic OH indicates the formation of ester bond.</a:t>
            </a:r>
          </a:p>
        </p:txBody>
      </p:sp>
      <p:sp>
        <p:nvSpPr>
          <p:cNvPr id="7" name="Rectangle 6"/>
          <p:cNvSpPr/>
          <p:nvPr/>
        </p:nvSpPr>
        <p:spPr>
          <a:xfrm>
            <a:off x="1815440" y="4584658"/>
            <a:ext cx="5715000" cy="369332"/>
          </a:xfrm>
          <a:prstGeom prst="rect">
            <a:avLst/>
          </a:prstGeom>
        </p:spPr>
        <p:txBody>
          <a:bodyPr wrap="square">
            <a:spAutoFit/>
          </a:bodyPr>
          <a:lstStyle/>
          <a:p>
            <a:r>
              <a:rPr lang="en-US" b="1" dirty="0">
                <a:latin typeface="Times New Roman" pitchFamily="18" charset="0"/>
                <a:cs typeface="Times New Roman" pitchFamily="18" charset="0"/>
              </a:rPr>
              <a:t>Figure 9</a:t>
            </a:r>
            <a:r>
              <a:rPr lang="en-US" b="1" dirty="0" smtClean="0">
                <a:latin typeface="Times New Roman" pitchFamily="18" charset="0"/>
                <a:cs typeface="Times New Roman" pitchFamily="18" charset="0"/>
              </a:rPr>
              <a:t>: </a:t>
            </a:r>
            <a:r>
              <a:rPr lang="en-US" dirty="0">
                <a:latin typeface="Times New Roman" pitchFamily="18" charset="0"/>
                <a:cs typeface="Times New Roman" pitchFamily="18" charset="0"/>
              </a:rPr>
              <a:t>1H-NMR spectrum of </a:t>
            </a:r>
            <a:r>
              <a:rPr lang="en-US" b="1" dirty="0">
                <a:latin typeface="Times New Roman" pitchFamily="18" charset="0"/>
                <a:cs typeface="Times New Roman" pitchFamily="18" charset="0"/>
              </a:rPr>
              <a:t>Polymer </a:t>
            </a:r>
            <a:r>
              <a:rPr lang="en-US" b="1"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 DMSO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11" y="1143000"/>
            <a:ext cx="7900059" cy="33528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052436504"/>
              </p:ext>
            </p:extLst>
          </p:nvPr>
        </p:nvGraphicFramePr>
        <p:xfrm>
          <a:off x="722911" y="1766574"/>
          <a:ext cx="3696689" cy="1818936"/>
        </p:xfrm>
        <a:graphic>
          <a:graphicData uri="http://schemas.openxmlformats.org/presentationml/2006/ole">
            <mc:AlternateContent xmlns:mc="http://schemas.openxmlformats.org/markup-compatibility/2006">
              <mc:Choice xmlns:v="urn:schemas-microsoft-com:vml" Requires="v">
                <p:oleObj spid="_x0000_s30761" name="CS ChemDraw Drawing" r:id="rId4" imgW="6325804" imgH="2203373" progId="ChemDraw.Document.6.0">
                  <p:embed/>
                </p:oleObj>
              </mc:Choice>
              <mc:Fallback>
                <p:oleObj name="CS ChemDraw Drawing" r:id="rId4" imgW="6325804" imgH="2203373" progId="ChemDraw.Document.6.0">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11" y="1766574"/>
                        <a:ext cx="3696689" cy="18189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37564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Autofit/>
          </a:bodyPr>
          <a:lstStyle/>
          <a:p>
            <a:r>
              <a:rPr lang="en-US" b="1" dirty="0"/>
              <a:t>Thermal Analysis</a:t>
            </a:r>
            <a:endParaRPr lang="en-US"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31</a:t>
            </a:fld>
            <a:endParaRPr lang="en-US" sz="1800" b="1" dirty="0">
              <a:latin typeface="Times New Roman" pitchFamily="18" charset="0"/>
              <a:cs typeface="Times New Roman" pitchFamily="18" charset="0"/>
            </a:endParaRPr>
          </a:p>
        </p:txBody>
      </p:sp>
      <p:pic>
        <p:nvPicPr>
          <p:cNvPr id="5" name="Picture 4" descr="MF92.wmf"/>
          <p:cNvPicPr>
            <a:picLocks/>
          </p:cNvPicPr>
          <p:nvPr/>
        </p:nvPicPr>
        <p:blipFill>
          <a:blip r:embed="rId2"/>
          <a:stretch>
            <a:fillRect/>
          </a:stretch>
        </p:blipFill>
        <p:spPr>
          <a:xfrm>
            <a:off x="1219200" y="995548"/>
            <a:ext cx="6812279" cy="3962400"/>
          </a:xfrm>
          <a:prstGeom prst="rect">
            <a:avLst/>
          </a:prstGeom>
        </p:spPr>
      </p:pic>
      <p:sp>
        <p:nvSpPr>
          <p:cNvPr id="6" name="Rectangle 5"/>
          <p:cNvSpPr/>
          <p:nvPr/>
        </p:nvSpPr>
        <p:spPr>
          <a:xfrm>
            <a:off x="2186939" y="5024643"/>
            <a:ext cx="5334000" cy="369332"/>
          </a:xfrm>
          <a:prstGeom prst="rect">
            <a:avLst/>
          </a:prstGeom>
        </p:spPr>
        <p:txBody>
          <a:bodyPr wrap="square">
            <a:spAutoFit/>
          </a:bodyPr>
          <a:lstStyle/>
          <a:p>
            <a:r>
              <a:rPr lang="en-US" b="1" dirty="0">
                <a:latin typeface="Times New Roman" pitchFamily="18" charset="0"/>
                <a:cs typeface="Times New Roman" pitchFamily="18" charset="0"/>
              </a:rPr>
              <a:t>Figure </a:t>
            </a:r>
            <a:r>
              <a:rPr lang="en-US" b="1" dirty="0" smtClean="0">
                <a:latin typeface="Times New Roman" pitchFamily="18" charset="0"/>
                <a:cs typeface="Times New Roman" pitchFamily="18" charset="0"/>
              </a:rPr>
              <a:t>10: </a:t>
            </a:r>
            <a:r>
              <a:rPr lang="en-US" dirty="0">
                <a:latin typeface="Times New Roman" pitchFamily="18" charset="0"/>
                <a:cs typeface="Times New Roman" pitchFamily="18" charset="0"/>
              </a:rPr>
              <a:t>TG, DTG, and DTA graph of </a:t>
            </a:r>
            <a:r>
              <a:rPr lang="en-US" b="1" dirty="0">
                <a:latin typeface="Times New Roman" pitchFamily="18" charset="0"/>
                <a:cs typeface="Times New Roman" pitchFamily="18" charset="0"/>
              </a:rPr>
              <a:t>Polymer 1</a:t>
            </a:r>
            <a:endParaRPr lang="en-US" dirty="0">
              <a:latin typeface="Times New Roman" pitchFamily="18" charset="0"/>
              <a:cs typeface="Times New Roman" pitchFamily="18" charset="0"/>
            </a:endParaRPr>
          </a:p>
        </p:txBody>
      </p:sp>
      <p:sp>
        <p:nvSpPr>
          <p:cNvPr id="7" name="Rectangle 6"/>
          <p:cNvSpPr/>
          <p:nvPr/>
        </p:nvSpPr>
        <p:spPr>
          <a:xfrm>
            <a:off x="1219200" y="5486400"/>
            <a:ext cx="6569427" cy="1015663"/>
          </a:xfrm>
          <a:prstGeom prst="rect">
            <a:avLst/>
          </a:prstGeom>
        </p:spPr>
        <p:txBody>
          <a:bodyPr wrap="none">
            <a:spAutoFit/>
          </a:bodyPr>
          <a:lstStyle/>
          <a:p>
            <a:pPr marL="285750" indent="-285750">
              <a:buFont typeface="Arial" pitchFamily="34" charset="0"/>
              <a:buChar char="•"/>
            </a:pPr>
            <a:r>
              <a:rPr lang="en-US" sz="2000" i="1" dirty="0">
                <a:latin typeface="Times New Roman" pitchFamily="18" charset="0"/>
                <a:cs typeface="Times New Roman" pitchFamily="18" charset="0"/>
              </a:rPr>
              <a:t>T</a:t>
            </a:r>
            <a:r>
              <a:rPr lang="en-US" sz="2000" baseline="-25000" dirty="0">
                <a:latin typeface="Times New Roman" pitchFamily="18" charset="0"/>
                <a:cs typeface="Times New Roman" pitchFamily="18" charset="0"/>
              </a:rPr>
              <a:t>d</a:t>
            </a:r>
            <a:r>
              <a:rPr lang="en-US" sz="2000" dirty="0">
                <a:latin typeface="Times New Roman" pitchFamily="18" charset="0"/>
                <a:cs typeface="Times New Roman" pitchFamily="18" charset="0"/>
              </a:rPr>
              <a:t> is found to be approximately 271.4 ℃</a:t>
            </a:r>
            <a:r>
              <a:rPr lang="en-US" sz="2000" dirty="0" smtClean="0">
                <a:latin typeface="Times New Roman" pitchFamily="18" charset="0"/>
                <a:cs typeface="Times New Roman" pitchFamily="18" charset="0"/>
              </a:rPr>
              <a:t>.</a:t>
            </a:r>
          </a:p>
          <a:p>
            <a:pPr marL="285750" indent="-285750">
              <a:buFont typeface="Arial" pitchFamily="34" charset="0"/>
              <a:buChar char="•"/>
            </a:pPr>
            <a:r>
              <a:rPr lang="en-US" sz="2000" dirty="0">
                <a:latin typeface="Times New Roman" pitchFamily="18" charset="0"/>
                <a:cs typeface="Times New Roman" pitchFamily="18" charset="0"/>
              </a:rPr>
              <a:t>N</a:t>
            </a:r>
            <a:r>
              <a:rPr lang="en-US" sz="2000" dirty="0" smtClean="0">
                <a:latin typeface="Times New Roman" pitchFamily="18" charset="0"/>
                <a:cs typeface="Times New Roman" pitchFamily="18" charset="0"/>
              </a:rPr>
              <a:t>o </a:t>
            </a:r>
            <a:r>
              <a:rPr lang="en-US" sz="2000" dirty="0" err="1">
                <a:latin typeface="Times New Roman" pitchFamily="18" charset="0"/>
                <a:cs typeface="Times New Roman" pitchFamily="18" charset="0"/>
              </a:rPr>
              <a:t>T</a:t>
            </a:r>
            <a:r>
              <a:rPr lang="en-US" sz="2000" baseline="-25000" dirty="0" err="1">
                <a:latin typeface="Times New Roman" pitchFamily="18" charset="0"/>
                <a:cs typeface="Times New Roman" pitchFamily="18" charset="0"/>
              </a:rPr>
              <a:t>g</a:t>
            </a:r>
            <a:r>
              <a:rPr lang="en-US" sz="2000" dirty="0">
                <a:latin typeface="Times New Roman" pitchFamily="18" charset="0"/>
                <a:cs typeface="Times New Roman" pitchFamily="18" charset="0"/>
              </a:rPr>
              <a:t> and T</a:t>
            </a:r>
            <a:r>
              <a:rPr lang="en-US" sz="2000" baseline="-25000" dirty="0">
                <a:latin typeface="Times New Roman" pitchFamily="18" charset="0"/>
                <a:cs typeface="Times New Roman" pitchFamily="18" charset="0"/>
              </a:rPr>
              <a:t>m</a:t>
            </a:r>
            <a:r>
              <a:rPr lang="en-US" sz="2000" dirty="0">
                <a:latin typeface="Times New Roman" pitchFamily="18" charset="0"/>
                <a:cs typeface="Times New Roman" pitchFamily="18" charset="0"/>
              </a:rPr>
              <a:t> is observed below </a:t>
            </a:r>
            <a:r>
              <a:rPr lang="en-US" sz="2000" i="1" dirty="0" smtClean="0">
                <a:latin typeface="Times New Roman" pitchFamily="18" charset="0"/>
                <a:cs typeface="Times New Roman" pitchFamily="18" charset="0"/>
              </a:rPr>
              <a:t>T</a:t>
            </a:r>
            <a:r>
              <a:rPr lang="en-US" sz="2000" i="1" baseline="-25000" dirty="0" smtClean="0">
                <a:latin typeface="Times New Roman" pitchFamily="18" charset="0"/>
                <a:cs typeface="Times New Roman" pitchFamily="18" charset="0"/>
              </a:rPr>
              <a:t>d</a:t>
            </a:r>
            <a:r>
              <a:rPr lang="en-US" sz="2000" baseline="-25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285750" indent="-285750">
              <a:buFont typeface="Arial" pitchFamily="34" charset="0"/>
              <a:buChar char="•"/>
            </a:pPr>
            <a:r>
              <a:rPr lang="en-US" sz="2000" dirty="0">
                <a:latin typeface="Times New Roman" pitchFamily="18" charset="0"/>
                <a:cs typeface="Times New Roman" pitchFamily="18" charset="0"/>
              </a:rPr>
              <a:t>R</a:t>
            </a:r>
            <a:r>
              <a:rPr lang="en-US" sz="2000" dirty="0" smtClean="0">
                <a:latin typeface="Times New Roman" pitchFamily="18" charset="0"/>
                <a:cs typeface="Times New Roman" pitchFamily="18" charset="0"/>
              </a:rPr>
              <a:t>ate </a:t>
            </a:r>
            <a:r>
              <a:rPr lang="en-US" sz="2000" dirty="0">
                <a:latin typeface="Times New Roman" pitchFamily="18" charset="0"/>
                <a:cs typeface="Times New Roman" pitchFamily="18" charset="0"/>
              </a:rPr>
              <a:t>of decomposition was found to be highest at 327.2 ℃.</a:t>
            </a:r>
          </a:p>
        </p:txBody>
      </p:sp>
    </p:spTree>
    <p:extLst>
      <p:ext uri="{BB962C8B-B14F-4D97-AF65-F5344CB8AC3E}">
        <p14:creationId xmlns:p14="http://schemas.microsoft.com/office/powerpoint/2010/main" val="4962027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E6292C2-134E-48C4-BDB5-40620F9E6062}" type="slidenum">
              <a:rPr lang="en-US" smtClean="0"/>
              <a:t>32</a:t>
            </a:fld>
            <a:endParaRPr lang="en-US"/>
          </a:p>
        </p:txBody>
      </p:sp>
      <p:pic>
        <p:nvPicPr>
          <p:cNvPr id="5" name="Picture 4" descr="MF30.wmf"/>
          <p:cNvPicPr>
            <a:picLocks/>
          </p:cNvPicPr>
          <p:nvPr/>
        </p:nvPicPr>
        <p:blipFill>
          <a:blip r:embed="rId2"/>
          <a:stretch>
            <a:fillRect/>
          </a:stretch>
        </p:blipFill>
        <p:spPr>
          <a:xfrm>
            <a:off x="990600" y="990600"/>
            <a:ext cx="7239000" cy="3810000"/>
          </a:xfrm>
          <a:prstGeom prst="rect">
            <a:avLst/>
          </a:prstGeom>
        </p:spPr>
      </p:pic>
      <p:sp>
        <p:nvSpPr>
          <p:cNvPr id="6" name="Title 1"/>
          <p:cNvSpPr>
            <a:spLocks noGrp="1"/>
          </p:cNvSpPr>
          <p:nvPr>
            <p:ph type="title"/>
          </p:nvPr>
        </p:nvSpPr>
        <p:spPr>
          <a:xfrm>
            <a:off x="457200" y="228600"/>
            <a:ext cx="8229600" cy="609600"/>
          </a:xfrm>
        </p:spPr>
        <p:txBody>
          <a:bodyPr>
            <a:normAutofit fontScale="90000"/>
          </a:bodyPr>
          <a:lstStyle/>
          <a:p>
            <a:r>
              <a:rPr lang="en-US" sz="4900" b="1" dirty="0">
                <a:latin typeface="Times New Roman" pitchFamily="18" charset="0"/>
                <a:cs typeface="Times New Roman" pitchFamily="18" charset="0"/>
              </a:rPr>
              <a:t>Thermal</a:t>
            </a:r>
            <a:r>
              <a:rPr lang="en-US" sz="3600" b="1" dirty="0"/>
              <a:t> Analysis</a:t>
            </a:r>
            <a:endParaRPr lang="en-US" sz="3600" b="1" dirty="0">
              <a:latin typeface="Times New Roman" pitchFamily="18" charset="0"/>
              <a:cs typeface="Times New Roman" pitchFamily="18" charset="0"/>
            </a:endParaRPr>
          </a:p>
        </p:txBody>
      </p:sp>
      <p:sp>
        <p:nvSpPr>
          <p:cNvPr id="7" name="Rectangle 6"/>
          <p:cNvSpPr/>
          <p:nvPr/>
        </p:nvSpPr>
        <p:spPr>
          <a:xfrm>
            <a:off x="2057400" y="4812268"/>
            <a:ext cx="5943600" cy="369332"/>
          </a:xfrm>
          <a:prstGeom prst="rect">
            <a:avLst/>
          </a:prstGeom>
        </p:spPr>
        <p:txBody>
          <a:bodyPr wrap="square">
            <a:spAutoFit/>
          </a:bodyPr>
          <a:lstStyle/>
          <a:p>
            <a:r>
              <a:rPr lang="en-US" b="1" dirty="0">
                <a:latin typeface="Times New Roman" pitchFamily="18" charset="0"/>
                <a:cs typeface="Times New Roman" pitchFamily="18" charset="0"/>
              </a:rPr>
              <a:t>Figure </a:t>
            </a:r>
            <a:r>
              <a:rPr lang="en-US" b="1" dirty="0" smtClean="0">
                <a:latin typeface="Times New Roman" pitchFamily="18" charset="0"/>
                <a:cs typeface="Times New Roman" pitchFamily="18" charset="0"/>
              </a:rPr>
              <a:t>11: </a:t>
            </a:r>
            <a:r>
              <a:rPr lang="en-US" dirty="0">
                <a:latin typeface="Times New Roman" pitchFamily="18" charset="0"/>
                <a:cs typeface="Times New Roman" pitchFamily="18" charset="0"/>
              </a:rPr>
              <a:t>TG, DTG, and DTA graph of </a:t>
            </a:r>
            <a:r>
              <a:rPr lang="en-US" b="1" dirty="0">
                <a:latin typeface="Times New Roman" pitchFamily="18" charset="0"/>
                <a:cs typeface="Times New Roman" pitchFamily="18" charset="0"/>
              </a:rPr>
              <a:t>Polymer </a:t>
            </a:r>
            <a:r>
              <a:rPr lang="en-US" b="1"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8" name="TextBox 7"/>
          <p:cNvSpPr txBox="1"/>
          <p:nvPr/>
        </p:nvSpPr>
        <p:spPr>
          <a:xfrm>
            <a:off x="1219200" y="5366265"/>
            <a:ext cx="6477000" cy="1015663"/>
          </a:xfrm>
          <a:prstGeom prst="rect">
            <a:avLst/>
          </a:prstGeom>
          <a:noFill/>
        </p:spPr>
        <p:txBody>
          <a:bodyPr wrap="square" rtlCol="0">
            <a:spAutoFit/>
          </a:bodyPr>
          <a:lstStyle/>
          <a:p>
            <a:pPr marL="285750" indent="-285750">
              <a:buFont typeface="Arial" pitchFamily="34" charset="0"/>
              <a:buChar char="•"/>
            </a:pPr>
            <a:r>
              <a:rPr lang="en-US" sz="2000" i="1" dirty="0">
                <a:latin typeface="Times New Roman" pitchFamily="18" charset="0"/>
                <a:cs typeface="Times New Roman" pitchFamily="18" charset="0"/>
              </a:rPr>
              <a:t>T</a:t>
            </a:r>
            <a:r>
              <a:rPr lang="en-US" sz="2000" baseline="-25000" dirty="0">
                <a:latin typeface="Times New Roman" pitchFamily="18" charset="0"/>
                <a:cs typeface="Times New Roman" pitchFamily="18" charset="0"/>
              </a:rPr>
              <a:t>d</a:t>
            </a:r>
            <a:r>
              <a:rPr lang="en-US" sz="2000" dirty="0">
                <a:latin typeface="Times New Roman" pitchFamily="18" charset="0"/>
                <a:cs typeface="Times New Roman" pitchFamily="18" charset="0"/>
              </a:rPr>
              <a:t> is found to be approximately 223.7 ℃</a:t>
            </a:r>
            <a:r>
              <a:rPr lang="en-US" sz="2000" dirty="0" smtClean="0">
                <a:latin typeface="Times New Roman" pitchFamily="18" charset="0"/>
                <a:cs typeface="Times New Roman" pitchFamily="18" charset="0"/>
              </a:rPr>
              <a:t>.</a:t>
            </a:r>
          </a:p>
          <a:p>
            <a:pPr marL="285750" indent="-285750">
              <a:buFont typeface="Arial" pitchFamily="34" charset="0"/>
              <a:buChar char="•"/>
            </a:pPr>
            <a:r>
              <a:rPr lang="en-US" sz="2000" dirty="0">
                <a:latin typeface="Times New Roman" pitchFamily="18" charset="0"/>
                <a:cs typeface="Times New Roman" pitchFamily="18" charset="0"/>
              </a:rPr>
              <a:t>No </a:t>
            </a:r>
            <a:r>
              <a:rPr lang="en-US" sz="2000" dirty="0" err="1">
                <a:latin typeface="Times New Roman" pitchFamily="18" charset="0"/>
                <a:cs typeface="Times New Roman" pitchFamily="18" charset="0"/>
              </a:rPr>
              <a:t>T</a:t>
            </a:r>
            <a:r>
              <a:rPr lang="en-US" sz="2000" baseline="-25000" dirty="0" err="1">
                <a:latin typeface="Times New Roman" pitchFamily="18" charset="0"/>
                <a:cs typeface="Times New Roman" pitchFamily="18" charset="0"/>
              </a:rPr>
              <a:t>g</a:t>
            </a:r>
            <a:r>
              <a:rPr lang="en-US" sz="2000" dirty="0">
                <a:latin typeface="Times New Roman" pitchFamily="18" charset="0"/>
                <a:cs typeface="Times New Roman" pitchFamily="18" charset="0"/>
              </a:rPr>
              <a:t> and T</a:t>
            </a:r>
            <a:r>
              <a:rPr lang="en-US" sz="2000" baseline="-25000" dirty="0">
                <a:latin typeface="Times New Roman" pitchFamily="18" charset="0"/>
                <a:cs typeface="Times New Roman" pitchFamily="18" charset="0"/>
              </a:rPr>
              <a:t>m</a:t>
            </a:r>
            <a:r>
              <a:rPr lang="en-US" sz="2000" dirty="0">
                <a:latin typeface="Times New Roman" pitchFamily="18" charset="0"/>
                <a:cs typeface="Times New Roman" pitchFamily="18" charset="0"/>
              </a:rPr>
              <a:t> is observed below </a:t>
            </a:r>
            <a:r>
              <a:rPr lang="en-US" sz="2000" i="1" dirty="0">
                <a:latin typeface="Times New Roman" pitchFamily="18" charset="0"/>
                <a:cs typeface="Times New Roman" pitchFamily="18" charset="0"/>
              </a:rPr>
              <a:t>T</a:t>
            </a:r>
            <a:r>
              <a:rPr lang="en-US" sz="2000" i="1" baseline="-25000" dirty="0">
                <a:latin typeface="Times New Roman" pitchFamily="18" charset="0"/>
                <a:cs typeface="Times New Roman" pitchFamily="18" charset="0"/>
              </a:rPr>
              <a:t>d</a:t>
            </a:r>
            <a:r>
              <a:rPr lang="en-US" sz="2000" baseline="-25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marL="285750" indent="-285750">
              <a:buFont typeface="Arial" pitchFamily="34" charset="0"/>
              <a:buChar char="•"/>
            </a:pPr>
            <a:r>
              <a:rPr lang="en-US" sz="2000" dirty="0">
                <a:latin typeface="Times New Roman" pitchFamily="18" charset="0"/>
                <a:cs typeface="Times New Roman" pitchFamily="18" charset="0"/>
              </a:rPr>
              <a:t>R</a:t>
            </a:r>
            <a:r>
              <a:rPr lang="en-US" sz="2000" dirty="0" smtClean="0">
                <a:latin typeface="Times New Roman" pitchFamily="18" charset="0"/>
                <a:cs typeface="Times New Roman" pitchFamily="18" charset="0"/>
              </a:rPr>
              <a:t>ate </a:t>
            </a:r>
            <a:r>
              <a:rPr lang="en-US" sz="2000" dirty="0">
                <a:latin typeface="Times New Roman" pitchFamily="18" charset="0"/>
                <a:cs typeface="Times New Roman" pitchFamily="18" charset="0"/>
              </a:rPr>
              <a:t>of decomposition was highest at 306.0 ℃</a:t>
            </a:r>
            <a:r>
              <a:rPr lang="en-US" dirty="0" smtClean="0"/>
              <a:t>.</a:t>
            </a:r>
          </a:p>
        </p:txBody>
      </p:sp>
    </p:spTree>
    <p:extLst>
      <p:ext uri="{BB962C8B-B14F-4D97-AF65-F5344CB8AC3E}">
        <p14:creationId xmlns:p14="http://schemas.microsoft.com/office/powerpoint/2010/main" val="403990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E6292C2-134E-48C4-BDB5-40620F9E6062}" type="slidenum">
              <a:rPr lang="en-US" smtClean="0"/>
              <a:t>33</a:t>
            </a:fld>
            <a:endParaRPr lang="en-US"/>
          </a:p>
        </p:txBody>
      </p:sp>
      <p:sp>
        <p:nvSpPr>
          <p:cNvPr id="5" name="Title 1"/>
          <p:cNvSpPr>
            <a:spLocks noGrp="1"/>
          </p:cNvSpPr>
          <p:nvPr>
            <p:ph type="title"/>
          </p:nvPr>
        </p:nvSpPr>
        <p:spPr>
          <a:xfrm>
            <a:off x="457200" y="228600"/>
            <a:ext cx="8229600" cy="609600"/>
          </a:xfrm>
        </p:spPr>
        <p:txBody>
          <a:bodyPr>
            <a:noAutofit/>
          </a:bodyPr>
          <a:lstStyle/>
          <a:p>
            <a:r>
              <a:rPr lang="en-US" b="1" dirty="0">
                <a:latin typeface="Times New Roman" pitchFamily="18" charset="0"/>
                <a:cs typeface="Times New Roman" pitchFamily="18" charset="0"/>
              </a:rPr>
              <a:t>Thermal Analysis</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210" y="1066801"/>
            <a:ext cx="717120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92086" y="5134282"/>
            <a:ext cx="5943600" cy="369332"/>
          </a:xfrm>
          <a:prstGeom prst="rect">
            <a:avLst/>
          </a:prstGeom>
        </p:spPr>
        <p:txBody>
          <a:bodyPr wrap="square">
            <a:spAutoFit/>
          </a:bodyPr>
          <a:lstStyle/>
          <a:p>
            <a:r>
              <a:rPr lang="en-US" b="1" dirty="0">
                <a:latin typeface="Times New Roman" pitchFamily="18" charset="0"/>
                <a:cs typeface="Times New Roman" pitchFamily="18" charset="0"/>
              </a:rPr>
              <a:t>Figure </a:t>
            </a:r>
            <a:r>
              <a:rPr lang="en-US" b="1" dirty="0" smtClean="0">
                <a:latin typeface="Times New Roman" pitchFamily="18" charset="0"/>
                <a:cs typeface="Times New Roman" pitchFamily="18" charset="0"/>
              </a:rPr>
              <a:t>12: </a:t>
            </a:r>
            <a:r>
              <a:rPr lang="en-US" dirty="0">
                <a:latin typeface="Times New Roman" pitchFamily="18" charset="0"/>
                <a:cs typeface="Times New Roman" pitchFamily="18" charset="0"/>
              </a:rPr>
              <a:t>TG, DTG, and DTA graph of </a:t>
            </a:r>
            <a:r>
              <a:rPr lang="en-US" b="1" dirty="0">
                <a:latin typeface="Times New Roman" pitchFamily="18" charset="0"/>
                <a:cs typeface="Times New Roman" pitchFamily="18" charset="0"/>
              </a:rPr>
              <a:t>Polymer 3</a:t>
            </a:r>
            <a:endParaRPr lang="en-US" dirty="0">
              <a:latin typeface="Times New Roman" pitchFamily="18" charset="0"/>
              <a:cs typeface="Times New Roman" pitchFamily="18" charset="0"/>
            </a:endParaRPr>
          </a:p>
        </p:txBody>
      </p:sp>
      <p:sp>
        <p:nvSpPr>
          <p:cNvPr id="8" name="TextBox 7"/>
          <p:cNvSpPr txBox="1"/>
          <p:nvPr/>
        </p:nvSpPr>
        <p:spPr>
          <a:xfrm>
            <a:off x="1295645" y="5644415"/>
            <a:ext cx="6477000" cy="1015663"/>
          </a:xfrm>
          <a:prstGeom prst="rect">
            <a:avLst/>
          </a:prstGeom>
          <a:noFill/>
        </p:spPr>
        <p:txBody>
          <a:bodyPr wrap="square" rtlCol="0">
            <a:spAutoFit/>
          </a:bodyPr>
          <a:lstStyle/>
          <a:p>
            <a:pPr marL="285750" indent="-285750">
              <a:buFont typeface="Arial" pitchFamily="34" charset="0"/>
              <a:buChar char="•"/>
            </a:pPr>
            <a:r>
              <a:rPr lang="en-US" sz="2000" i="1" dirty="0">
                <a:latin typeface="Times New Roman" pitchFamily="18" charset="0"/>
                <a:cs typeface="Times New Roman" pitchFamily="18" charset="0"/>
              </a:rPr>
              <a:t>T</a:t>
            </a:r>
            <a:r>
              <a:rPr lang="en-US" sz="2000" baseline="-25000" dirty="0">
                <a:latin typeface="Times New Roman" pitchFamily="18" charset="0"/>
                <a:cs typeface="Times New Roman" pitchFamily="18" charset="0"/>
              </a:rPr>
              <a:t>d</a:t>
            </a:r>
            <a:r>
              <a:rPr lang="en-US" sz="2000" dirty="0">
                <a:latin typeface="Times New Roman" pitchFamily="18" charset="0"/>
                <a:cs typeface="Times New Roman" pitchFamily="18" charset="0"/>
              </a:rPr>
              <a:t> is found to be approximately 257.1 ℃.</a:t>
            </a:r>
            <a:r>
              <a:rPr lang="en-US" sz="2000" dirty="0" smtClean="0">
                <a:latin typeface="Times New Roman" pitchFamily="18" charset="0"/>
                <a:cs typeface="Times New Roman" pitchFamily="18" charset="0"/>
              </a:rPr>
              <a:t>.</a:t>
            </a:r>
          </a:p>
          <a:p>
            <a:pPr marL="285750" indent="-285750">
              <a:buFont typeface="Arial" pitchFamily="34" charset="0"/>
              <a:buChar char="•"/>
            </a:pPr>
            <a:r>
              <a:rPr lang="en-US" sz="2000" dirty="0">
                <a:latin typeface="Times New Roman" pitchFamily="18" charset="0"/>
                <a:cs typeface="Times New Roman" pitchFamily="18" charset="0"/>
              </a:rPr>
              <a:t>No </a:t>
            </a:r>
            <a:r>
              <a:rPr lang="en-US" sz="2000" dirty="0" err="1">
                <a:latin typeface="Times New Roman" pitchFamily="18" charset="0"/>
                <a:cs typeface="Times New Roman" pitchFamily="18" charset="0"/>
              </a:rPr>
              <a:t>T</a:t>
            </a:r>
            <a:r>
              <a:rPr lang="en-US" sz="2000" baseline="-25000" dirty="0" err="1">
                <a:latin typeface="Times New Roman" pitchFamily="18" charset="0"/>
                <a:cs typeface="Times New Roman" pitchFamily="18" charset="0"/>
              </a:rPr>
              <a:t>g</a:t>
            </a:r>
            <a:r>
              <a:rPr lang="en-US" sz="2000" dirty="0">
                <a:latin typeface="Times New Roman" pitchFamily="18" charset="0"/>
                <a:cs typeface="Times New Roman" pitchFamily="18" charset="0"/>
              </a:rPr>
              <a:t> and T</a:t>
            </a:r>
            <a:r>
              <a:rPr lang="en-US" sz="2000" baseline="-25000" dirty="0">
                <a:latin typeface="Times New Roman" pitchFamily="18" charset="0"/>
                <a:cs typeface="Times New Roman" pitchFamily="18" charset="0"/>
              </a:rPr>
              <a:t>m</a:t>
            </a:r>
            <a:r>
              <a:rPr lang="en-US" sz="2000" dirty="0">
                <a:latin typeface="Times New Roman" pitchFamily="18" charset="0"/>
                <a:cs typeface="Times New Roman" pitchFamily="18" charset="0"/>
              </a:rPr>
              <a:t> is observed below </a:t>
            </a:r>
            <a:r>
              <a:rPr lang="en-US" sz="2000" i="1" dirty="0">
                <a:latin typeface="Times New Roman" pitchFamily="18" charset="0"/>
                <a:cs typeface="Times New Roman" pitchFamily="18" charset="0"/>
              </a:rPr>
              <a:t>T</a:t>
            </a:r>
            <a:r>
              <a:rPr lang="en-US" sz="2000" i="1" baseline="-25000" dirty="0">
                <a:latin typeface="Times New Roman" pitchFamily="18" charset="0"/>
                <a:cs typeface="Times New Roman" pitchFamily="18" charset="0"/>
              </a:rPr>
              <a:t>d</a:t>
            </a:r>
            <a:r>
              <a:rPr lang="en-US" sz="2000" baseline="-25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marL="285750" indent="-285750">
              <a:buFont typeface="Arial" pitchFamily="34" charset="0"/>
              <a:buChar char="•"/>
            </a:pPr>
            <a:r>
              <a:rPr lang="en-US" sz="2000" dirty="0">
                <a:latin typeface="Times New Roman" pitchFamily="18" charset="0"/>
                <a:cs typeface="Times New Roman" pitchFamily="18" charset="0"/>
              </a:rPr>
              <a:t>R</a:t>
            </a:r>
            <a:r>
              <a:rPr lang="en-US" sz="2000" dirty="0" smtClean="0">
                <a:latin typeface="Times New Roman" pitchFamily="18" charset="0"/>
                <a:cs typeface="Times New Roman" pitchFamily="18" charset="0"/>
              </a:rPr>
              <a:t>ate </a:t>
            </a:r>
            <a:r>
              <a:rPr lang="en-US" sz="2000" dirty="0">
                <a:latin typeface="Times New Roman" pitchFamily="18" charset="0"/>
                <a:cs typeface="Times New Roman" pitchFamily="18" charset="0"/>
              </a:rPr>
              <a:t>of decomposition was highest at 392.2 </a:t>
            </a:r>
            <a:r>
              <a:rPr lang="en-US" sz="20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333614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3883" y="17197"/>
            <a:ext cx="5264583" cy="769441"/>
          </a:xfrm>
          <a:prstGeom prst="rect">
            <a:avLst/>
          </a:prstGeom>
        </p:spPr>
        <p:txBody>
          <a:bodyPr wrap="none">
            <a:spAutoFit/>
          </a:bodyPr>
          <a:lstStyle/>
          <a:p>
            <a:r>
              <a:rPr lang="en-US" sz="4400" b="1" dirty="0">
                <a:latin typeface="Times New Roman" pitchFamily="18" charset="0"/>
                <a:cs typeface="Times New Roman" pitchFamily="18" charset="0"/>
              </a:rPr>
              <a:t>Solubility of polymer</a:t>
            </a:r>
            <a:endParaRPr lang="en-US" sz="4400" dirty="0">
              <a:latin typeface="Times New Roman" pitchFamily="18" charset="0"/>
              <a:cs typeface="Times New Roman" pitchFamily="18" charset="0"/>
            </a:endParaRPr>
          </a:p>
        </p:txBody>
      </p:sp>
      <p:sp>
        <p:nvSpPr>
          <p:cNvPr id="4" name="Rectangle 1"/>
          <p:cNvSpPr>
            <a:spLocks noChangeArrowheads="1"/>
          </p:cNvSpPr>
          <p:nvPr/>
        </p:nvSpPr>
        <p:spPr bwMode="auto">
          <a:xfrm>
            <a:off x="304800" y="6309211"/>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000500" algn="l"/>
              </a:tabLst>
            </a:pP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Soluble, X= Insoluble</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34</a:t>
            </a:fld>
            <a:endParaRPr lang="en-US" sz="1800" b="1"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35263750"/>
              </p:ext>
            </p:extLst>
          </p:nvPr>
        </p:nvGraphicFramePr>
        <p:xfrm>
          <a:off x="762000" y="1295399"/>
          <a:ext cx="7620000" cy="4648198"/>
        </p:xfrm>
        <a:graphic>
          <a:graphicData uri="http://schemas.openxmlformats.org/drawingml/2006/table">
            <a:tbl>
              <a:tblPr firstRow="1" firstCol="1" bandRow="1">
                <a:tableStyleId>{5C22544A-7EE6-4342-B048-85BDC9FD1C3A}</a:tableStyleId>
              </a:tblPr>
              <a:tblGrid>
                <a:gridCol w="1007433"/>
                <a:gridCol w="652847"/>
                <a:gridCol w="674266"/>
                <a:gridCol w="899552"/>
                <a:gridCol w="787701"/>
                <a:gridCol w="899552"/>
                <a:gridCol w="881304"/>
                <a:gridCol w="676645"/>
                <a:gridCol w="522756"/>
                <a:gridCol w="617944"/>
              </a:tblGrid>
              <a:tr h="923134">
                <a:tc>
                  <a:txBody>
                    <a:bodyPr/>
                    <a:lstStyle/>
                    <a:p>
                      <a:pPr marL="0" marR="0" algn="ctr">
                        <a:spcBef>
                          <a:spcPts val="0"/>
                        </a:spcBef>
                        <a:spcAft>
                          <a:spcPts val="0"/>
                        </a:spcAft>
                      </a:pPr>
                      <a:r>
                        <a:rPr lang="en-US" sz="1200" dirty="0">
                          <a:effectLst/>
                          <a:latin typeface="Times New Roman" pitchFamily="18" charset="0"/>
                          <a:cs typeface="Times New Roman" pitchFamily="18" charset="0"/>
                        </a:rPr>
                        <a:t>Polymer</a:t>
                      </a:r>
                    </a:p>
                    <a:p>
                      <a:pPr marL="0" marR="0" algn="ctr">
                        <a:spcBef>
                          <a:spcPts val="0"/>
                        </a:spcBef>
                        <a:spcAft>
                          <a:spcPts val="0"/>
                        </a:spcAft>
                      </a:pPr>
                      <a:r>
                        <a:rPr lang="en-US" sz="1200" dirty="0">
                          <a:effectLst/>
                          <a:latin typeface="Times New Roman" pitchFamily="18" charset="0"/>
                          <a:cs typeface="Times New Roman" pitchFamily="18" charset="0"/>
                        </a:rPr>
                        <a:t>Name</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H</a:t>
                      </a:r>
                      <a:r>
                        <a:rPr lang="en-US" sz="1200" baseline="-25000">
                          <a:effectLst/>
                          <a:latin typeface="Times New Roman" pitchFamily="18" charset="0"/>
                          <a:cs typeface="Times New Roman" pitchFamily="18" charset="0"/>
                        </a:rPr>
                        <a:t>2</a:t>
                      </a:r>
                      <a:r>
                        <a:rPr lang="en-US" sz="1200">
                          <a:effectLst/>
                          <a:latin typeface="Times New Roman" pitchFamily="18" charset="0"/>
                          <a:cs typeface="Times New Roman" pitchFamily="18" charset="0"/>
                        </a:rPr>
                        <a:t>O</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dirty="0">
                          <a:effectLst/>
                          <a:latin typeface="Times New Roman" pitchFamily="18" charset="0"/>
                          <a:cs typeface="Times New Roman" pitchFamily="18" charset="0"/>
                        </a:rPr>
                        <a:t>NMP</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Methanol</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Ethanol</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Acetone</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H</a:t>
                      </a:r>
                      <a:r>
                        <a:rPr lang="en-US" sz="1200" baseline="-25000">
                          <a:effectLst/>
                          <a:latin typeface="Times New Roman" pitchFamily="18" charset="0"/>
                          <a:cs typeface="Times New Roman" pitchFamily="18" charset="0"/>
                        </a:rPr>
                        <a:t>2</a:t>
                      </a:r>
                      <a:r>
                        <a:rPr lang="en-US" sz="1200">
                          <a:effectLst/>
                          <a:latin typeface="Times New Roman" pitchFamily="18" charset="0"/>
                          <a:cs typeface="Times New Roman" pitchFamily="18" charset="0"/>
                        </a:rPr>
                        <a:t>SO4</a:t>
                      </a:r>
                    </a:p>
                    <a:p>
                      <a:pPr marL="0" marR="0" algn="ctr">
                        <a:spcBef>
                          <a:spcPts val="0"/>
                        </a:spcBef>
                        <a:spcAft>
                          <a:spcPts val="0"/>
                        </a:spcAft>
                      </a:pPr>
                      <a:r>
                        <a:rPr lang="en-US" sz="1200">
                          <a:effectLst/>
                          <a:latin typeface="Times New Roman" pitchFamily="18" charset="0"/>
                          <a:cs typeface="Times New Roman" pitchFamily="18" charset="0"/>
                        </a:rPr>
                        <a:t>(conc.)</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NaOH</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NH</a:t>
                      </a:r>
                      <a:r>
                        <a:rPr lang="en-US" sz="1200" baseline="-25000">
                          <a:effectLst/>
                          <a:latin typeface="Times New Roman" pitchFamily="18" charset="0"/>
                          <a:cs typeface="Times New Roman" pitchFamily="18" charset="0"/>
                        </a:rPr>
                        <a:t>3</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spcBef>
                          <a:spcPts val="0"/>
                        </a:spcBef>
                        <a:spcAft>
                          <a:spcPts val="0"/>
                        </a:spcAft>
                      </a:pPr>
                      <a:r>
                        <a:rPr lang="en-US" sz="1200">
                          <a:effectLst/>
                          <a:latin typeface="Times New Roman" pitchFamily="18" charset="0"/>
                          <a:cs typeface="Times New Roman" pitchFamily="18" charset="0"/>
                        </a:rPr>
                        <a:t>Ether</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Polymer_1</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Polymer_2</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Polymer_3</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Polymer_4</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latin typeface="Times New Roman" pitchFamily="18" charset="0"/>
                          <a:cs typeface="Times New Roman" pitchFamily="18" charset="0"/>
                        </a:rPr>
                        <a:t>√</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latin typeface="Times New Roman" pitchFamily="18" charset="0"/>
                          <a:cs typeface="Times New Roman" pitchFamily="18" charset="0"/>
                        </a:rPr>
                        <a:t>X</a:t>
                      </a:r>
                      <a:endParaRPr lang="en-US" sz="12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Polymer_5</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r>
              <a:tr h="620844">
                <a:tc>
                  <a:txBody>
                    <a:bodyPr/>
                    <a:lstStyle/>
                    <a:p>
                      <a:pPr marL="0" marR="0">
                        <a:lnSpc>
                          <a:spcPct val="150000"/>
                        </a:lnSpc>
                        <a:spcBef>
                          <a:spcPts val="0"/>
                        </a:spcBef>
                        <a:spcAft>
                          <a:spcPts val="0"/>
                        </a:spcAft>
                      </a:pPr>
                      <a:r>
                        <a:rPr lang="en-US" sz="1200">
                          <a:effectLst/>
                          <a:latin typeface="Times New Roman" pitchFamily="18" charset="0"/>
                          <a:cs typeface="Times New Roman" pitchFamily="18" charset="0"/>
                        </a:rPr>
                        <a:t>Polymer_6</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a:effectLst/>
                          <a:latin typeface="Times New Roman" pitchFamily="18" charset="0"/>
                          <a:cs typeface="Times New Roman" pitchFamily="18" charset="0"/>
                        </a:rPr>
                        <a:t>X</a:t>
                      </a:r>
                      <a:endParaRPr lang="en-US" sz="12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200" dirty="0">
                          <a:effectLst/>
                          <a:latin typeface="Times New Roman" pitchFamily="18" charset="0"/>
                          <a:cs typeface="Times New Roman" pitchFamily="18" charset="0"/>
                        </a:rPr>
                        <a:t>X</a:t>
                      </a:r>
                      <a:endParaRPr lang="en-US" sz="1200" dirty="0">
                        <a:effectLst/>
                        <a:latin typeface="Times New Roman" pitchFamily="18" charset="0"/>
                        <a:ea typeface="Calibri"/>
                        <a:cs typeface="Times New Roman" pitchFamily="18" charset="0"/>
                      </a:endParaRPr>
                    </a:p>
                  </a:txBody>
                  <a:tcPr marL="68580" marR="68580" marT="0" marB="0"/>
                </a:tc>
              </a:tr>
            </a:tbl>
          </a:graphicData>
        </a:graphic>
      </p:graphicFrame>
      <p:sp>
        <p:nvSpPr>
          <p:cNvPr id="5" name="Rectangle 4"/>
          <p:cNvSpPr/>
          <p:nvPr/>
        </p:nvSpPr>
        <p:spPr>
          <a:xfrm>
            <a:off x="1219200" y="781138"/>
            <a:ext cx="6934200" cy="369332"/>
          </a:xfrm>
          <a:prstGeom prst="rect">
            <a:avLst/>
          </a:prstGeom>
        </p:spPr>
        <p:txBody>
          <a:bodyPr wrap="square">
            <a:spAutoFit/>
          </a:bodyPr>
          <a:lstStyle/>
          <a:p>
            <a:pPr algn="ctr"/>
            <a:r>
              <a:rPr lang="en-US" b="1" dirty="0">
                <a:latin typeface="Times New Roman" pitchFamily="18" charset="0"/>
                <a:cs typeface="Times New Roman" pitchFamily="18" charset="0"/>
              </a:rPr>
              <a:t>Table </a:t>
            </a:r>
            <a:r>
              <a:rPr lang="en-US" b="1" dirty="0" smtClean="0">
                <a:latin typeface="Times New Roman" pitchFamily="18" charset="0"/>
                <a:cs typeface="Times New Roman" pitchFamily="18" charset="0"/>
              </a:rPr>
              <a:t>3: </a:t>
            </a:r>
            <a:r>
              <a:rPr lang="en-US" dirty="0" smtClean="0">
                <a:latin typeface="Times New Roman" pitchFamily="18" charset="0"/>
                <a:cs typeface="Times New Roman" pitchFamily="18" charset="0"/>
              </a:rPr>
              <a:t>Solubility of synthesized polymer in different solvents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90733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108935"/>
            <a:ext cx="8686800" cy="10340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Times New Roman" pitchFamily="18" charset="0"/>
                <a:cs typeface="Times New Roman" pitchFamily="18" charset="0"/>
              </a:rPr>
              <a:t>Reason Behind Low </a:t>
            </a:r>
            <a:r>
              <a:rPr lang="en-US" b="1" dirty="0">
                <a:latin typeface="Times New Roman" pitchFamily="18" charset="0"/>
                <a:cs typeface="Times New Roman" pitchFamily="18" charset="0"/>
              </a:rPr>
              <a:t>S</a:t>
            </a:r>
            <a:r>
              <a:rPr lang="en-US" b="1" dirty="0" smtClean="0">
                <a:latin typeface="Times New Roman" pitchFamily="18" charset="0"/>
                <a:cs typeface="Times New Roman" pitchFamily="18" charset="0"/>
              </a:rPr>
              <a:t>olubility</a:t>
            </a:r>
            <a:endParaRPr lang="en-US" b="1"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597725508"/>
              </p:ext>
            </p:extLst>
          </p:nvPr>
        </p:nvGraphicFramePr>
        <p:xfrm>
          <a:off x="936625" y="1219200"/>
          <a:ext cx="7499350" cy="4756850"/>
        </p:xfrm>
        <a:graphic>
          <a:graphicData uri="http://schemas.openxmlformats.org/presentationml/2006/ole">
            <mc:AlternateContent xmlns:mc="http://schemas.openxmlformats.org/markup-compatibility/2006">
              <mc:Choice xmlns:v="urn:schemas-microsoft-com:vml" Requires="v">
                <p:oleObj spid="_x0000_s13712" name="CS ChemDraw Drawing" r:id="rId3" imgW="6682551" imgH="5574535" progId="ChemDraw.Document.6.0">
                  <p:embed/>
                </p:oleObj>
              </mc:Choice>
              <mc:Fallback>
                <p:oleObj name="CS ChemDraw Drawing" r:id="rId3" imgW="6682551" imgH="5574535" progId="ChemDraw.Document.6.0">
                  <p:embed/>
                  <p:pic>
                    <p:nvPicPr>
                      <p:cNvPr id="0" name=""/>
                      <p:cNvPicPr>
                        <a:picLocks noChangeAspect="1" noChangeArrowheads="1"/>
                      </p:cNvPicPr>
                      <p:nvPr/>
                    </p:nvPicPr>
                    <p:blipFill>
                      <a:blip r:embed="rId4"/>
                      <a:srcRect/>
                      <a:stretch>
                        <a:fillRect/>
                      </a:stretch>
                    </p:blipFill>
                    <p:spPr bwMode="auto">
                      <a:xfrm>
                        <a:off x="936625" y="1219200"/>
                        <a:ext cx="7499350" cy="4756850"/>
                      </a:xfrm>
                      <a:prstGeom prst="rect">
                        <a:avLst/>
                      </a:prstGeom>
                      <a:noFill/>
                      <a:ln>
                        <a:noFill/>
                      </a:ln>
                    </p:spPr>
                  </p:pic>
                </p:oleObj>
              </mc:Fallback>
            </mc:AlternateContent>
          </a:graphicData>
        </a:graphic>
      </p:graphicFrame>
      <p:sp>
        <p:nvSpPr>
          <p:cNvPr id="3" name="Rectangle 2"/>
          <p:cNvSpPr/>
          <p:nvPr/>
        </p:nvSpPr>
        <p:spPr>
          <a:xfrm>
            <a:off x="1611098" y="6146861"/>
            <a:ext cx="6343112" cy="369332"/>
          </a:xfrm>
          <a:prstGeom prst="rect">
            <a:avLst/>
          </a:prstGeom>
        </p:spPr>
        <p:txBody>
          <a:bodyPr wrap="square">
            <a:spAutoFit/>
          </a:bodyPr>
          <a:lstStyle/>
          <a:p>
            <a:r>
              <a:rPr lang="en-US" b="1" dirty="0" smtClean="0">
                <a:latin typeface="Times New Roman" pitchFamily="18" charset="0"/>
                <a:cs typeface="Times New Roman" pitchFamily="18" charset="0"/>
              </a:rPr>
              <a:t>Scheme 6: </a:t>
            </a:r>
            <a:r>
              <a:rPr lang="en-US" dirty="0" smtClean="0">
                <a:latin typeface="Times New Roman" pitchFamily="18" charset="0"/>
                <a:cs typeface="Times New Roman" pitchFamily="18" charset="0"/>
              </a:rPr>
              <a:t>Formation </a:t>
            </a:r>
            <a:r>
              <a:rPr lang="en-US" dirty="0">
                <a:latin typeface="Times New Roman" pitchFamily="18" charset="0"/>
                <a:cs typeface="Times New Roman" pitchFamily="18" charset="0"/>
              </a:rPr>
              <a:t>of hydrogen bond between polymer chains</a:t>
            </a:r>
          </a:p>
        </p:txBody>
      </p:sp>
      <p:sp>
        <p:nvSpPr>
          <p:cNvPr id="5" name="Slide Number Placeholder 4"/>
          <p:cNvSpPr>
            <a:spLocks noGrp="1"/>
          </p:cNvSpPr>
          <p:nvPr>
            <p:ph type="sldNum" sz="quarter" idx="12"/>
          </p:nvPr>
        </p:nvSpPr>
        <p:spPr/>
        <p:txBody>
          <a:bodyPr/>
          <a:lstStyle/>
          <a:p>
            <a:fld id="{4E6292C2-134E-48C4-BDB5-40620F9E6062}" type="slidenum">
              <a:rPr lang="en-US" sz="1800" smtClean="0">
                <a:latin typeface="Times New Roman" pitchFamily="18" charset="0"/>
                <a:cs typeface="Times New Roman" pitchFamily="18" charset="0"/>
              </a:rPr>
              <a:t>35</a:t>
            </a:fld>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21091755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623282" y="897335"/>
            <a:ext cx="8145517" cy="1323439"/>
          </a:xfrm>
          <a:prstGeom prst="rect">
            <a:avLst/>
          </a:prstGeom>
        </p:spPr>
        <p:txBody>
          <a:bodyPr wrap="square">
            <a:spAutoFit/>
          </a:bodyPr>
          <a:lstStyle/>
          <a:p>
            <a:pPr algn="just"/>
            <a:r>
              <a:rPr lang="en-US" sz="2000" dirty="0">
                <a:latin typeface="Times New Roman" pitchFamily="18" charset="0"/>
                <a:cs typeface="Times New Roman" pitchFamily="18" charset="0"/>
              </a:rPr>
              <a:t>After stirring the formed polymers in 10 % sodium hypochlorite solution for </a:t>
            </a:r>
            <a:r>
              <a:rPr lang="en-US" sz="2000" dirty="0" smtClean="0">
                <a:latin typeface="Times New Roman" pitchFamily="18" charset="0"/>
                <a:cs typeface="Times New Roman" pitchFamily="18" charset="0"/>
              </a:rPr>
              <a:t>about five </a:t>
            </a:r>
            <a:r>
              <a:rPr lang="en-US" sz="2000" dirty="0">
                <a:latin typeface="Times New Roman" pitchFamily="18" charset="0"/>
                <a:cs typeface="Times New Roman" pitchFamily="18" charset="0"/>
              </a:rPr>
              <a:t>minutes, a clear solution was obtained with the evolution of the bubbles </a:t>
            </a:r>
            <a:r>
              <a:rPr lang="en-US" sz="2000" dirty="0" smtClean="0">
                <a:latin typeface="Times New Roman" pitchFamily="18" charset="0"/>
                <a:cs typeface="Times New Roman" pitchFamily="18" charset="0"/>
              </a:rPr>
              <a:t>of nitrogen </a:t>
            </a:r>
            <a:r>
              <a:rPr lang="en-US" sz="2000" dirty="0">
                <a:latin typeface="Times New Roman" pitchFamily="18" charset="0"/>
                <a:cs typeface="Times New Roman" pitchFamily="18" charset="0"/>
              </a:rPr>
              <a:t>(N</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gas, confirming the oxidative degradability of the formed polymers. </a:t>
            </a:r>
            <a:r>
              <a:rPr lang="en-US" sz="2000" dirty="0" smtClean="0">
                <a:latin typeface="Times New Roman" pitchFamily="18" charset="0"/>
                <a:cs typeface="Times New Roman" pitchFamily="18" charset="0"/>
              </a:rPr>
              <a:t>The degradation </a:t>
            </a:r>
            <a:r>
              <a:rPr lang="en-US" sz="2000" dirty="0">
                <a:latin typeface="Times New Roman" pitchFamily="18" charset="0"/>
                <a:cs typeface="Times New Roman" pitchFamily="18" charset="0"/>
              </a:rPr>
              <a:t>is attributed due to the following reactions</a:t>
            </a:r>
            <a:r>
              <a:rPr lang="en-US" sz="2000"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
        <p:nvSpPr>
          <p:cNvPr id="6" name="Rectangle 5"/>
          <p:cNvSpPr/>
          <p:nvPr/>
        </p:nvSpPr>
        <p:spPr>
          <a:xfrm>
            <a:off x="1409700" y="6211724"/>
            <a:ext cx="6324600" cy="369332"/>
          </a:xfrm>
          <a:prstGeom prst="rect">
            <a:avLst/>
          </a:prstGeom>
        </p:spPr>
        <p:txBody>
          <a:bodyPr wrap="square">
            <a:spAutoFit/>
          </a:bodyPr>
          <a:lstStyle/>
          <a:p>
            <a:r>
              <a:rPr lang="en-US" b="1" dirty="0">
                <a:latin typeface="Times New Roman" pitchFamily="18" charset="0"/>
                <a:cs typeface="Times New Roman" pitchFamily="18" charset="0"/>
              </a:rPr>
              <a:t>Scheme </a:t>
            </a:r>
            <a:r>
              <a:rPr lang="en-US" b="1" dirty="0" smtClean="0">
                <a:latin typeface="Times New Roman" pitchFamily="18" charset="0"/>
                <a:cs typeface="Times New Roman" pitchFamily="18" charset="0"/>
              </a:rPr>
              <a:t>7: </a:t>
            </a:r>
            <a:r>
              <a:rPr lang="en-US" dirty="0" smtClean="0">
                <a:latin typeface="Times New Roman" pitchFamily="18" charset="0"/>
                <a:cs typeface="Times New Roman" pitchFamily="18" charset="0"/>
              </a:rPr>
              <a:t>Oxidative </a:t>
            </a:r>
            <a:r>
              <a:rPr lang="en-US" dirty="0">
                <a:latin typeface="Times New Roman" pitchFamily="18" charset="0"/>
                <a:cs typeface="Times New Roman" pitchFamily="18" charset="0"/>
              </a:rPr>
              <a:t>degradation process of synthesized polymer.</a:t>
            </a:r>
          </a:p>
        </p:txBody>
      </p:sp>
      <p:sp>
        <p:nvSpPr>
          <p:cNvPr id="7" name="Rectangle 6"/>
          <p:cNvSpPr/>
          <p:nvPr/>
        </p:nvSpPr>
        <p:spPr>
          <a:xfrm>
            <a:off x="543492" y="144159"/>
            <a:ext cx="7990907" cy="769441"/>
          </a:xfrm>
          <a:prstGeom prst="rect">
            <a:avLst/>
          </a:prstGeom>
        </p:spPr>
        <p:txBody>
          <a:bodyPr wrap="square">
            <a:spAutoFit/>
          </a:bodyPr>
          <a:lstStyle/>
          <a:p>
            <a:pPr algn="ctr"/>
            <a:r>
              <a:rPr lang="en-US" sz="4400" b="1" dirty="0">
                <a:latin typeface="Times New Roman" pitchFamily="18" charset="0"/>
                <a:cs typeface="Times New Roman" pitchFamily="18" charset="0"/>
              </a:rPr>
              <a:t>Oxidative D</a:t>
            </a:r>
            <a:r>
              <a:rPr lang="en-US" sz="4400" b="1" dirty="0" smtClean="0">
                <a:latin typeface="Times New Roman" pitchFamily="18" charset="0"/>
                <a:cs typeface="Times New Roman" pitchFamily="18" charset="0"/>
              </a:rPr>
              <a:t>egradation</a:t>
            </a:r>
            <a:endParaRPr lang="en-US" sz="4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36</a:t>
            </a:fld>
            <a:endParaRPr lang="en-US" sz="1800" b="1" dirty="0">
              <a:latin typeface="Times New Roman" pitchFamily="18" charset="0"/>
              <a:cs typeface="Times New Roman"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606994910"/>
              </p:ext>
            </p:extLst>
          </p:nvPr>
        </p:nvGraphicFramePr>
        <p:xfrm>
          <a:off x="1409700" y="2355507"/>
          <a:ext cx="6397625" cy="3821581"/>
        </p:xfrm>
        <a:graphic>
          <a:graphicData uri="http://schemas.openxmlformats.org/presentationml/2006/ole">
            <mc:AlternateContent xmlns:mc="http://schemas.openxmlformats.org/markup-compatibility/2006">
              <mc:Choice xmlns:v="urn:schemas-microsoft-com:vml" Requires="v">
                <p:oleObj spid="_x0000_s20836" name="CS ChemDraw Drawing" r:id="rId3" imgW="6397360" imgH="4117554" progId="ChemDraw.Document.6.0">
                  <p:embed/>
                </p:oleObj>
              </mc:Choice>
              <mc:Fallback>
                <p:oleObj name="CS ChemDraw Drawing" r:id="rId3" imgW="6397360" imgH="4117554" progId="ChemDraw.Document.6.0">
                  <p:embed/>
                  <p:pic>
                    <p:nvPicPr>
                      <p:cNvPr id="0" name=""/>
                      <p:cNvPicPr/>
                      <p:nvPr/>
                    </p:nvPicPr>
                    <p:blipFill>
                      <a:blip r:embed="rId4"/>
                      <a:stretch>
                        <a:fillRect/>
                      </a:stretch>
                    </p:blipFill>
                    <p:spPr>
                      <a:xfrm>
                        <a:off x="1409700" y="2355507"/>
                        <a:ext cx="6397625" cy="3821581"/>
                      </a:xfrm>
                      <a:prstGeom prst="rect">
                        <a:avLst/>
                      </a:prstGeom>
                    </p:spPr>
                  </p:pic>
                </p:oleObj>
              </mc:Fallback>
            </mc:AlternateContent>
          </a:graphicData>
        </a:graphic>
      </p:graphicFrame>
    </p:spTree>
    <p:extLst>
      <p:ext uri="{BB962C8B-B14F-4D97-AF65-F5344CB8AC3E}">
        <p14:creationId xmlns:p14="http://schemas.microsoft.com/office/powerpoint/2010/main" val="37624925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3276600" cy="762000"/>
          </a:xfrm>
        </p:spPr>
        <p:txBody>
          <a:bodyPr>
            <a:normAutofit/>
          </a:bodyPr>
          <a:lstStyle/>
          <a:p>
            <a:r>
              <a:rPr lang="en-US" b="1" dirty="0" smtClean="0">
                <a:latin typeface="Times New Roman" pitchFamily="18" charset="0"/>
                <a:cs typeface="Times New Roman" pitchFamily="18" charset="0"/>
              </a:rPr>
              <a:t>Conclusion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95400"/>
            <a:ext cx="8229600" cy="4525963"/>
          </a:xfrm>
        </p:spPr>
        <p:txBody>
          <a:bodyPr>
            <a:normAutofit/>
          </a:bodyPr>
          <a:lstStyle/>
          <a:p>
            <a:pPr>
              <a:buFont typeface="Wingdings" pitchFamily="2" charset="2"/>
              <a:buChar char="q"/>
            </a:pP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Different reaction time resulted in different yields of the </a:t>
            </a:r>
            <a:r>
              <a:rPr lang="en-US" sz="2200" dirty="0" smtClean="0">
                <a:latin typeface="Times New Roman" pitchFamily="18" charset="0"/>
                <a:cs typeface="Times New Roman" pitchFamily="18" charset="0"/>
              </a:rPr>
              <a:t>polymers.</a:t>
            </a:r>
          </a:p>
          <a:p>
            <a:pPr>
              <a:buFont typeface="Wingdings" pitchFamily="2" charset="2"/>
              <a:buChar char="q"/>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A viscous solution was observed in the reaction time which is an indication of polymer formation. </a:t>
            </a:r>
          </a:p>
          <a:p>
            <a:pPr>
              <a:buFont typeface="Wingdings" pitchFamily="2" charset="2"/>
              <a:buChar char="q"/>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Polymer shows stability </a:t>
            </a:r>
            <a:r>
              <a:rPr lang="en-US" sz="2200" dirty="0">
                <a:latin typeface="Times New Roman" pitchFamily="18" charset="0"/>
                <a:cs typeface="Times New Roman" pitchFamily="18" charset="0"/>
              </a:rPr>
              <a:t>between 220 ℃</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to 275 ℃</a:t>
            </a:r>
            <a:r>
              <a:rPr lang="en-US" sz="2200" dirty="0" smtClean="0">
                <a:latin typeface="Times New Roman" pitchFamily="18" charset="0"/>
                <a:cs typeface="Times New Roman" pitchFamily="18" charset="0"/>
              </a:rPr>
              <a:t>.</a:t>
            </a:r>
          </a:p>
          <a:p>
            <a:pPr>
              <a:buFont typeface="Wingdings" pitchFamily="2" charset="2"/>
              <a:buChar char="q"/>
            </a:pPr>
            <a:r>
              <a:rPr lang="en-US" sz="2200" dirty="0">
                <a:latin typeface="Times New Roman" pitchFamily="18" charset="0"/>
                <a:cs typeface="Times New Roman" pitchFamily="18" charset="0"/>
              </a:rPr>
              <a:t>No </a:t>
            </a:r>
            <a:r>
              <a:rPr lang="en-US" sz="2200" dirty="0" err="1">
                <a:latin typeface="Times New Roman" pitchFamily="18" charset="0"/>
                <a:cs typeface="Times New Roman" pitchFamily="18" charset="0"/>
              </a:rPr>
              <a:t>T</a:t>
            </a:r>
            <a:r>
              <a:rPr lang="en-US" sz="2200" baseline="-25000" dirty="0" err="1">
                <a:latin typeface="Times New Roman" pitchFamily="18" charset="0"/>
                <a:cs typeface="Times New Roman" pitchFamily="18" charset="0"/>
              </a:rPr>
              <a:t>g</a:t>
            </a:r>
            <a:r>
              <a:rPr lang="en-US" sz="2200" dirty="0">
                <a:latin typeface="Times New Roman" pitchFamily="18" charset="0"/>
                <a:cs typeface="Times New Roman" pitchFamily="18" charset="0"/>
              </a:rPr>
              <a:t> and T</a:t>
            </a:r>
            <a:r>
              <a:rPr lang="en-US" sz="2200" baseline="-25000" dirty="0">
                <a:latin typeface="Times New Roman" pitchFamily="18" charset="0"/>
                <a:cs typeface="Times New Roman" pitchFamily="18" charset="0"/>
              </a:rPr>
              <a:t>m</a:t>
            </a:r>
            <a:r>
              <a:rPr lang="en-US" sz="2200" dirty="0">
                <a:latin typeface="Times New Roman" pitchFamily="18" charset="0"/>
                <a:cs typeface="Times New Roman" pitchFamily="18" charset="0"/>
              </a:rPr>
              <a:t> is observed below </a:t>
            </a:r>
            <a:r>
              <a:rPr lang="en-US" sz="2200" i="1" dirty="0">
                <a:latin typeface="Times New Roman" pitchFamily="18" charset="0"/>
                <a:cs typeface="Times New Roman" pitchFamily="18" charset="0"/>
              </a:rPr>
              <a:t>T</a:t>
            </a:r>
            <a:r>
              <a:rPr lang="en-US" sz="2200" i="1" baseline="-25000" dirty="0">
                <a:latin typeface="Times New Roman" pitchFamily="18" charset="0"/>
                <a:cs typeface="Times New Roman" pitchFamily="18" charset="0"/>
              </a:rPr>
              <a:t>d</a:t>
            </a:r>
            <a:r>
              <a:rPr lang="en-US" sz="2200" dirty="0" smtClean="0">
                <a:latin typeface="Times New Roman" pitchFamily="18" charset="0"/>
                <a:cs typeface="Times New Roman" pitchFamily="18" charset="0"/>
              </a:rPr>
              <a:t>.</a:t>
            </a:r>
          </a:p>
          <a:p>
            <a:pPr>
              <a:buFont typeface="Wingdings" pitchFamily="2" charset="2"/>
              <a:buChar char="q"/>
            </a:pP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rates of the oxidative degradation were different for different polymers</a:t>
            </a:r>
            <a:r>
              <a:rPr lang="en-US" sz="2200" dirty="0" smtClean="0">
                <a:latin typeface="Times New Roman" pitchFamily="18" charset="0"/>
                <a:cs typeface="Times New Roman" pitchFamily="18" charset="0"/>
              </a:rPr>
              <a:t>.</a:t>
            </a:r>
          </a:p>
          <a:p>
            <a:pPr>
              <a:buFont typeface="Wingdings" pitchFamily="2" charset="2"/>
              <a:buChar char="q"/>
            </a:pPr>
            <a:r>
              <a:rPr lang="en-US" sz="2200" dirty="0">
                <a:latin typeface="Times New Roman" pitchFamily="18" charset="0"/>
                <a:cs typeface="Times New Roman" pitchFamily="18" charset="0"/>
              </a:rPr>
              <a:t>Synthesized polymer was found to be insoluble in most of the common solvents.</a:t>
            </a:r>
          </a:p>
          <a:p>
            <a:pPr>
              <a:buFont typeface="Wingdings" pitchFamily="2" charset="2"/>
              <a:buChar char="q"/>
            </a:pPr>
            <a:r>
              <a:rPr lang="en-US" sz="2200" dirty="0" smtClean="0">
                <a:latin typeface="Times New Roman" pitchFamily="18" charset="0"/>
                <a:cs typeface="Times New Roman" pitchFamily="18" charset="0"/>
              </a:rPr>
              <a:t>Polymers formed can be degraded by </a:t>
            </a:r>
            <a:r>
              <a:rPr lang="en-US" sz="2200" dirty="0" err="1" smtClean="0">
                <a:latin typeface="Times New Roman" pitchFamily="18" charset="0"/>
                <a:cs typeface="Times New Roman" pitchFamily="18" charset="0"/>
              </a:rPr>
              <a:t>NaClO</a:t>
            </a:r>
            <a:r>
              <a:rPr lang="en-US" sz="2200" dirty="0" smtClean="0">
                <a:latin typeface="Times New Roman" pitchFamily="18" charset="0"/>
                <a:cs typeface="Times New Roman" pitchFamily="18" charset="0"/>
              </a:rPr>
              <a:t> solution.</a:t>
            </a:r>
          </a:p>
        </p:txBody>
      </p:sp>
      <p:sp>
        <p:nvSpPr>
          <p:cNvPr id="4" name="Slide Number Placeholder 3"/>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37</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32627735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3029" y="1524000"/>
            <a:ext cx="4475905" cy="3785652"/>
          </a:xfrm>
          <a:prstGeom prst="rect">
            <a:avLst/>
          </a:prstGeom>
        </p:spPr>
        <p:txBody>
          <a:bodyPr wrap="none">
            <a:spAutoFit/>
          </a:bodyPr>
          <a:lstStyle/>
          <a:p>
            <a:pPr algn="ctr"/>
            <a:r>
              <a:rPr lang="en-US" sz="6000" b="1" i="1" dirty="0" smtClean="0">
                <a:latin typeface="Algerian" pitchFamily="82" charset="0"/>
                <a:cs typeface="Arial" pitchFamily="34" charset="0"/>
              </a:rPr>
              <a:t>Thank You</a:t>
            </a:r>
          </a:p>
          <a:p>
            <a:pPr algn="ctr"/>
            <a:r>
              <a:rPr lang="en-US" sz="6000" b="1" i="1" dirty="0" smtClean="0">
                <a:latin typeface="Algerian" pitchFamily="82" charset="0"/>
                <a:cs typeface="Arial" pitchFamily="34" charset="0"/>
              </a:rPr>
              <a:t>For</a:t>
            </a:r>
          </a:p>
          <a:p>
            <a:pPr algn="ctr"/>
            <a:r>
              <a:rPr lang="en-US" sz="6000" b="1" i="1" dirty="0" smtClean="0">
                <a:latin typeface="Algerian" pitchFamily="82" charset="0"/>
                <a:cs typeface="Arial" pitchFamily="34" charset="0"/>
              </a:rPr>
              <a:t>Your Kind </a:t>
            </a:r>
          </a:p>
          <a:p>
            <a:pPr algn="ctr"/>
            <a:r>
              <a:rPr lang="en-US" sz="6000" b="1" i="1" dirty="0" smtClean="0">
                <a:latin typeface="Algerian" pitchFamily="82" charset="0"/>
                <a:cs typeface="Arial" pitchFamily="34" charset="0"/>
              </a:rPr>
              <a:t>Attention!</a:t>
            </a:r>
          </a:p>
        </p:txBody>
      </p:sp>
      <p:sp>
        <p:nvSpPr>
          <p:cNvPr id="3" name="Slide Number Placeholder 2"/>
          <p:cNvSpPr>
            <a:spLocks noGrp="1"/>
          </p:cNvSpPr>
          <p:nvPr>
            <p:ph type="sldNum" sz="quarter" idx="12"/>
          </p:nvPr>
        </p:nvSpPr>
        <p:spPr/>
        <p:txBody>
          <a:bodyPr/>
          <a:lstStyle/>
          <a:p>
            <a:fld id="{4E6292C2-134E-48C4-BDB5-40620F9E6062}" type="slidenum">
              <a:rPr lang="en-US" sz="1800" b="1" smtClean="0">
                <a:latin typeface="Times New Roman" pitchFamily="18" charset="0"/>
                <a:cs typeface="Times New Roman" pitchFamily="18" charset="0"/>
              </a:rPr>
              <a:t>38</a:t>
            </a:fld>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3198209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E6292C2-134E-48C4-BDB5-40620F9E6062}" type="slidenum">
              <a:rPr lang="en-US" smtClean="0"/>
              <a:t>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33400"/>
            <a:ext cx="8610600" cy="4172755"/>
          </a:xfrm>
          <a:prstGeom prst="rect">
            <a:avLst/>
          </a:prstGeom>
        </p:spPr>
      </p:pic>
      <p:sp>
        <p:nvSpPr>
          <p:cNvPr id="10" name="TextBox 9"/>
          <p:cNvSpPr txBox="1"/>
          <p:nvPr/>
        </p:nvSpPr>
        <p:spPr>
          <a:xfrm>
            <a:off x="381000" y="4876800"/>
            <a:ext cx="83820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Figure 1</a:t>
            </a:r>
            <a:r>
              <a:rPr lang="en-US" b="1" dirty="0" smtClean="0">
                <a:latin typeface="Times New Roman" pitchFamily="18" charset="0"/>
                <a:cs typeface="Times New Roman" pitchFamily="18" charset="0"/>
              </a:rPr>
              <a:t>: </a:t>
            </a:r>
            <a:r>
              <a:rPr lang="en-US" dirty="0">
                <a:latin typeface="Times New Roman" pitchFamily="18" charset="0"/>
                <a:cs typeface="Times New Roman" pitchFamily="18" charset="0"/>
              </a:rPr>
              <a:t>Production of plastics worldwide from 1950 to 2018 (in million metric </a:t>
            </a:r>
            <a:r>
              <a:rPr lang="en-US" dirty="0" smtClean="0">
                <a:latin typeface="Times New Roman" pitchFamily="18" charset="0"/>
                <a:cs typeface="Times New Roman" pitchFamily="18" charset="0"/>
              </a:rPr>
              <a:t>tons)</a:t>
            </a:r>
            <a:r>
              <a:rPr lang="en-US" baseline="30000"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p:txBody>
      </p:sp>
      <p:sp>
        <p:nvSpPr>
          <p:cNvPr id="11" name="TextBox 10"/>
          <p:cNvSpPr txBox="1"/>
          <p:nvPr/>
        </p:nvSpPr>
        <p:spPr>
          <a:xfrm>
            <a:off x="762000" y="5752858"/>
            <a:ext cx="7848600" cy="461665"/>
          </a:xfrm>
          <a:prstGeom prst="rect">
            <a:avLst/>
          </a:prstGeom>
          <a:noFill/>
        </p:spPr>
        <p:txBody>
          <a:bodyPr wrap="square" rtlCol="0">
            <a:spAutoFit/>
          </a:bodyPr>
          <a:lstStyle/>
          <a:p>
            <a:r>
              <a:rPr lang="en-US" sz="1200" dirty="0">
                <a:latin typeface="Times New Roman" pitchFamily="18" charset="0"/>
                <a:cs typeface="Times New Roman" pitchFamily="18" charset="0"/>
              </a:rPr>
              <a:t>3</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Shanmugam</a:t>
            </a:r>
            <a:r>
              <a:rPr lang="en-US" sz="1200" dirty="0">
                <a:latin typeface="Times New Roman" pitchFamily="18" charset="0"/>
                <a:cs typeface="Times New Roman" pitchFamily="18" charset="0"/>
              </a:rPr>
              <a:t>, V., Das, O., </a:t>
            </a:r>
            <a:r>
              <a:rPr lang="en-US" sz="1200" dirty="0" err="1">
                <a:latin typeface="Times New Roman" pitchFamily="18" charset="0"/>
                <a:cs typeface="Times New Roman" pitchFamily="18" charset="0"/>
              </a:rPr>
              <a:t>Neisiany</a:t>
            </a:r>
            <a:r>
              <a:rPr lang="en-US" sz="1200" dirty="0">
                <a:latin typeface="Times New Roman" pitchFamily="18" charset="0"/>
                <a:cs typeface="Times New Roman" pitchFamily="18" charset="0"/>
              </a:rPr>
              <a:t>, R. E., </a:t>
            </a:r>
            <a:r>
              <a:rPr lang="en-US" sz="1200" dirty="0" err="1">
                <a:latin typeface="Times New Roman" pitchFamily="18" charset="0"/>
                <a:cs typeface="Times New Roman" pitchFamily="18" charset="0"/>
              </a:rPr>
              <a:t>Babu</a:t>
            </a:r>
            <a:r>
              <a:rPr lang="en-US" sz="1200" dirty="0">
                <a:latin typeface="Times New Roman" pitchFamily="18" charset="0"/>
                <a:cs typeface="Times New Roman" pitchFamily="18" charset="0"/>
              </a:rPr>
              <a:t>, K., Singh, S., </a:t>
            </a:r>
            <a:r>
              <a:rPr lang="en-US" sz="1200" dirty="0" err="1">
                <a:latin typeface="Times New Roman" pitchFamily="18" charset="0"/>
                <a:cs typeface="Times New Roman" pitchFamily="18" charset="0"/>
              </a:rPr>
              <a:t>Hedenqvist</a:t>
            </a:r>
            <a:r>
              <a:rPr lang="en-US" sz="1200" dirty="0">
                <a:latin typeface="Times New Roman" pitchFamily="18" charset="0"/>
                <a:cs typeface="Times New Roman" pitchFamily="18" charset="0"/>
              </a:rPr>
              <a:t>, M. S., ... &amp; Ramakrishna, S. (</a:t>
            </a:r>
            <a:r>
              <a:rPr lang="en-US" sz="1200" b="1" dirty="0">
                <a:latin typeface="Times New Roman" pitchFamily="18" charset="0"/>
                <a:cs typeface="Times New Roman" pitchFamily="18" charset="0"/>
              </a:rPr>
              <a:t>2020</a:t>
            </a:r>
            <a:r>
              <a:rPr lang="en-US" sz="1200" dirty="0">
                <a:latin typeface="Times New Roman" pitchFamily="18" charset="0"/>
                <a:cs typeface="Times New Roman" pitchFamily="18" charset="0"/>
              </a:rPr>
              <a:t>). Polymer recycling in additive manufacturing: an opportunity for the circular economy. Materials Circular Economy, 2(1), 1-11. </a:t>
            </a:r>
          </a:p>
        </p:txBody>
      </p:sp>
    </p:spTree>
    <p:extLst>
      <p:ext uri="{BB962C8B-B14F-4D97-AF65-F5344CB8AC3E}">
        <p14:creationId xmlns:p14="http://schemas.microsoft.com/office/powerpoint/2010/main" val="250000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The ocean is said to be Earth’s life support, with 97% of the world’s water held by the ocean. We rely on it to regulate our climate, absorb </a:t>
            </a:r>
            <a:r>
              <a:rPr lang="en-US" sz="2200" dirty="0" smtClean="0">
                <a:latin typeface="Times New Roman" pitchFamily="18" charset="0"/>
                <a:cs typeface="Times New Roman" pitchFamily="18" charset="0"/>
              </a:rPr>
              <a:t>CO2 </a:t>
            </a:r>
            <a:r>
              <a:rPr lang="en-US" sz="2200" dirty="0">
                <a:latin typeface="Times New Roman" pitchFamily="18" charset="0"/>
                <a:cs typeface="Times New Roman" pitchFamily="18" charset="0"/>
              </a:rPr>
              <a:t>and it is the number one source for protein for over a billion people.</a:t>
            </a:r>
          </a:p>
          <a:p>
            <a:pPr marL="0" indent="0">
              <a:buNone/>
            </a:pPr>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However, at the rate we are polluting the ocean with around 12.7 million </a:t>
            </a:r>
            <a:r>
              <a:rPr lang="en-US" sz="2200" dirty="0" smtClean="0">
                <a:latin typeface="Times New Roman" pitchFamily="18" charset="0"/>
                <a:cs typeface="Times New Roman" pitchFamily="18" charset="0"/>
              </a:rPr>
              <a:t>tons </a:t>
            </a:r>
            <a:r>
              <a:rPr lang="en-US" sz="2200" dirty="0">
                <a:latin typeface="Times New Roman" pitchFamily="18" charset="0"/>
                <a:cs typeface="Times New Roman" pitchFamily="18" charset="0"/>
              </a:rPr>
              <a:t>of plastic a year, the damage we are doing to marine life and our ecosystem is becoming irreparable. Our actions over the 10 years will determine the state of the ocean for the next 10,000 years to come.</a:t>
            </a:r>
          </a:p>
        </p:txBody>
      </p:sp>
      <p:sp>
        <p:nvSpPr>
          <p:cNvPr id="4" name="Slide Number Placeholder 3"/>
          <p:cNvSpPr>
            <a:spLocks noGrp="1"/>
          </p:cNvSpPr>
          <p:nvPr>
            <p:ph type="sldNum" sz="quarter" idx="12"/>
          </p:nvPr>
        </p:nvSpPr>
        <p:spPr/>
        <p:txBody>
          <a:bodyPr/>
          <a:lstStyle/>
          <a:p>
            <a:fld id="{4E6292C2-134E-48C4-BDB5-40620F9E6062}" type="slidenum">
              <a:rPr lang="en-US" smtClean="0"/>
              <a:t>5</a:t>
            </a:fld>
            <a:endParaRPr lang="en-US"/>
          </a:p>
        </p:txBody>
      </p:sp>
      <p:sp>
        <p:nvSpPr>
          <p:cNvPr id="5" name="TextBox 4"/>
          <p:cNvSpPr txBox="1"/>
          <p:nvPr/>
        </p:nvSpPr>
        <p:spPr>
          <a:xfrm>
            <a:off x="2971800" y="567622"/>
            <a:ext cx="4277133" cy="769441"/>
          </a:xfrm>
          <a:prstGeom prst="rect">
            <a:avLst/>
          </a:prstGeom>
          <a:noFill/>
        </p:spPr>
        <p:txBody>
          <a:bodyPr wrap="none" rtlCol="0">
            <a:spAutoFit/>
          </a:bodyPr>
          <a:lstStyle/>
          <a:p>
            <a:r>
              <a:rPr lang="en-US" sz="4400" b="1" dirty="0">
                <a:latin typeface="Times New Roman" pitchFamily="18" charset="0"/>
                <a:cs typeface="Times New Roman" pitchFamily="18" charset="0"/>
              </a:rPr>
              <a:t>Marine pollution</a:t>
            </a:r>
          </a:p>
        </p:txBody>
      </p:sp>
    </p:spTree>
    <p:extLst>
      <p:ext uri="{BB962C8B-B14F-4D97-AF65-F5344CB8AC3E}">
        <p14:creationId xmlns:p14="http://schemas.microsoft.com/office/powerpoint/2010/main" val="1735127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E6292C2-134E-48C4-BDB5-40620F9E6062}" type="slidenum">
              <a:rPr lang="en-US" smtClean="0"/>
              <a:t>6</a:t>
            </a:fld>
            <a:endParaRPr lang="en-US"/>
          </a:p>
        </p:txBody>
      </p:sp>
      <p:sp>
        <p:nvSpPr>
          <p:cNvPr id="5" name="AutoShape 2" descr="K:\Thesis\Presentation\LAst YEar\e36cb5e86a190141bffade3fd9bbe203c19f2c0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3962400" cy="2209800"/>
          </a:xfrm>
          <a:prstGeom prst="rect">
            <a:avLst/>
          </a:prstGeom>
          <a:noFill/>
        </p:spPr>
      </p:pic>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84" y="3276600"/>
            <a:ext cx="3959225" cy="2286000"/>
          </a:xfrm>
          <a:prstGeom prst="rect">
            <a:avLst/>
          </a:prstGeom>
          <a:noFill/>
        </p:spPr>
      </p:pic>
      <p:pic>
        <p:nvPicPr>
          <p:cNvPr id="10" name="Picture 9"/>
          <p:cNvPicPr/>
          <p:nvPr/>
        </p:nvPicPr>
        <p:blipFill>
          <a:blip r:embed="rId4"/>
          <a:stretch>
            <a:fillRect/>
          </a:stretch>
        </p:blipFill>
        <p:spPr>
          <a:xfrm>
            <a:off x="4724400" y="914400"/>
            <a:ext cx="3886200" cy="2209800"/>
          </a:xfrm>
          <a:prstGeom prst="rect">
            <a:avLst/>
          </a:prstGeom>
        </p:spPr>
      </p:pic>
      <p:pic>
        <p:nvPicPr>
          <p:cNvPr id="11"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006" y="3276600"/>
            <a:ext cx="3886199"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67000" y="42162"/>
            <a:ext cx="4120039" cy="769441"/>
          </a:xfrm>
          <a:prstGeom prst="rect">
            <a:avLst/>
          </a:prstGeom>
          <a:noFill/>
        </p:spPr>
        <p:txBody>
          <a:bodyPr wrap="none" rtlCol="0">
            <a:spAutoFit/>
          </a:bodyPr>
          <a:lstStyle/>
          <a:p>
            <a:r>
              <a:rPr lang="en-US" sz="4400" b="1" dirty="0" smtClean="0">
                <a:latin typeface="Times New Roman" pitchFamily="18" charset="0"/>
                <a:cs typeface="Times New Roman" pitchFamily="18" charset="0"/>
              </a:rPr>
              <a:t>Plastic Pollution</a:t>
            </a:r>
            <a:endParaRPr lang="en-US" sz="4400" b="1" dirty="0">
              <a:latin typeface="Times New Roman" pitchFamily="18" charset="0"/>
              <a:cs typeface="Times New Roman" pitchFamily="18" charset="0"/>
            </a:endParaRPr>
          </a:p>
        </p:txBody>
      </p:sp>
      <p:sp>
        <p:nvSpPr>
          <p:cNvPr id="3" name="TextBox 2"/>
          <p:cNvSpPr txBox="1"/>
          <p:nvPr/>
        </p:nvSpPr>
        <p:spPr>
          <a:xfrm>
            <a:off x="2438400" y="6019800"/>
            <a:ext cx="5204630"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Figure 1: </a:t>
            </a:r>
            <a:r>
              <a:rPr lang="en-US" dirty="0" smtClean="0">
                <a:latin typeface="Times New Roman" pitchFamily="18" charset="0"/>
                <a:cs typeface="Times New Roman" pitchFamily="18" charset="0"/>
              </a:rPr>
              <a:t>Some common scenarios of plastic pollution</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63930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How to sort this problem out?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2286000"/>
            <a:ext cx="8229600" cy="2514600"/>
          </a:xfrm>
        </p:spPr>
        <p:txBody>
          <a:bodyPr>
            <a:normAutofit/>
          </a:bodyPr>
          <a:lstStyle/>
          <a:p>
            <a:pPr marL="514350" indent="-514350">
              <a:buFont typeface="+mj-lt"/>
              <a:buAutoNum type="arabicPeriod"/>
            </a:pPr>
            <a:r>
              <a:rPr lang="en-US" sz="2400" dirty="0" smtClean="0">
                <a:latin typeface="Times New Roman" pitchFamily="18" charset="0"/>
                <a:cs typeface="Times New Roman" pitchFamily="18" charset="0"/>
              </a:rPr>
              <a:t>By reducing use of plastic.</a:t>
            </a:r>
          </a:p>
          <a:p>
            <a:pPr marL="514350" indent="-514350">
              <a:buFont typeface="+mj-lt"/>
              <a:buAutoNum type="arabicPeriod"/>
            </a:pPr>
            <a:r>
              <a:rPr lang="en-US" sz="2400" dirty="0" smtClean="0">
                <a:latin typeface="Times New Roman" pitchFamily="18" charset="0"/>
                <a:cs typeface="Times New Roman" pitchFamily="18" charset="0"/>
              </a:rPr>
              <a:t>By using bio-degradable polymer.</a:t>
            </a:r>
          </a:p>
          <a:p>
            <a:pPr marL="514350" indent="-514350">
              <a:buFont typeface="+mj-lt"/>
              <a:buAutoNum type="arabicPeriod"/>
            </a:pPr>
            <a:r>
              <a:rPr lang="en-US" sz="2400" dirty="0" smtClean="0">
                <a:latin typeface="Times New Roman" pitchFamily="18" charset="0"/>
                <a:cs typeface="Times New Roman" pitchFamily="18" charset="0"/>
              </a:rPr>
              <a:t>By using </a:t>
            </a:r>
            <a:r>
              <a:rPr lang="en-US" sz="2400" dirty="0" err="1" smtClean="0">
                <a:latin typeface="Times New Roman" pitchFamily="18" charset="0"/>
                <a:cs typeface="Times New Roman" pitchFamily="18" charset="0"/>
              </a:rPr>
              <a:t>oxydatively</a:t>
            </a:r>
            <a:r>
              <a:rPr lang="en-US" sz="2400" dirty="0" smtClean="0">
                <a:latin typeface="Times New Roman" pitchFamily="18" charset="0"/>
                <a:cs typeface="Times New Roman" pitchFamily="18" charset="0"/>
              </a:rPr>
              <a:t> degradable polymer.</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E6292C2-134E-48C4-BDB5-40620F9E6062}" type="slidenum">
              <a:rPr lang="en-US" smtClean="0"/>
              <a:t>7</a:t>
            </a:fld>
            <a:endParaRPr lang="en-US"/>
          </a:p>
        </p:txBody>
      </p:sp>
    </p:spTree>
    <p:extLst>
      <p:ext uri="{BB962C8B-B14F-4D97-AF65-F5344CB8AC3E}">
        <p14:creationId xmlns:p14="http://schemas.microsoft.com/office/powerpoint/2010/main" val="163880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latin typeface="Times New Roman" pitchFamily="18" charset="0"/>
                <a:cs typeface="Times New Roman" pitchFamily="18" charset="0"/>
              </a:rPr>
              <a:t>What if we start using biodegradable plastic materials?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2133600"/>
            <a:ext cx="8305800" cy="4114800"/>
          </a:xfrm>
        </p:spPr>
        <p:txBody>
          <a:bodyPr>
            <a:noAutofit/>
          </a:bodyPr>
          <a:lstStyle/>
          <a:p>
            <a:pPr marL="0" indent="0" algn="just">
              <a:buNone/>
            </a:pPr>
            <a:r>
              <a:rPr lang="en-US" sz="2200" dirty="0" smtClean="0">
                <a:latin typeface="Times New Roman" pitchFamily="18" charset="0"/>
                <a:cs typeface="Times New Roman" pitchFamily="18" charset="0"/>
              </a:rPr>
              <a:t>Biodegradable polymers and biomaterials such as wood and paper are degradable during use via rot or </a:t>
            </a:r>
            <a:r>
              <a:rPr lang="en-US" sz="2200" dirty="0" err="1" smtClean="0">
                <a:latin typeface="Times New Roman" pitchFamily="18" charset="0"/>
                <a:cs typeface="Times New Roman" pitchFamily="18" charset="0"/>
              </a:rPr>
              <a:t>mould</a:t>
            </a:r>
            <a:r>
              <a:rPr lang="en-US" sz="2200" dirty="0" smtClean="0">
                <a:latin typeface="Times New Roman" pitchFamily="18" charset="0"/>
                <a:cs typeface="Times New Roman" pitchFamily="18" charset="0"/>
              </a:rPr>
              <a:t>. That is why biodegradable polymers are not suitable in dietary, sanitary, medical and related applications. Biodegradable polymers are useful only for applications where the plastic material is placed in the field and will never be collected back. For example, ground sheets for agriculture should be made of biodegradable polymers. However, if the plastic material is disposed of in the bin after use (as anyone do), or if the plastic products are collected after use, it is not necessary to be biodegradable. Moreover, if a plastic material is made of biodegradable polymer, people may start disposing of plastic waste outside of the bin. This situation would be very serious.</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E6292C2-134E-48C4-BDB5-40620F9E6062}" type="slidenum">
              <a:rPr lang="en-US" smtClean="0"/>
              <a:t>8</a:t>
            </a:fld>
            <a:endParaRPr lang="en-US"/>
          </a:p>
        </p:txBody>
      </p:sp>
    </p:spTree>
    <p:extLst>
      <p:ext uri="{BB962C8B-B14F-4D97-AF65-F5344CB8AC3E}">
        <p14:creationId xmlns:p14="http://schemas.microsoft.com/office/powerpoint/2010/main" val="233628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latin typeface="Times New Roman" pitchFamily="18" charset="0"/>
                <a:cs typeface="Times New Roman" pitchFamily="18" charset="0"/>
              </a:rPr>
              <a:t>What to do to solve this existing problem? </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685800" y="2667000"/>
            <a:ext cx="8001000" cy="2133599"/>
          </a:xfrm>
        </p:spPr>
        <p:txBody>
          <a:bodyPr>
            <a:normAutofit/>
          </a:bodyPr>
          <a:lstStyle/>
          <a:p>
            <a:pPr marL="0" indent="0" algn="just">
              <a:buNone/>
            </a:pPr>
            <a:r>
              <a:rPr lang="en-US" sz="2200" dirty="0">
                <a:latin typeface="Times New Roman" pitchFamily="18" charset="0"/>
                <a:cs typeface="Times New Roman" pitchFamily="18" charset="0"/>
              </a:rPr>
              <a:t>P</a:t>
            </a:r>
            <a:r>
              <a:rPr lang="en-US" sz="2200" dirty="0" smtClean="0">
                <a:latin typeface="Times New Roman" pitchFamily="18" charset="0"/>
                <a:cs typeface="Times New Roman" pitchFamily="18" charset="0"/>
              </a:rPr>
              <a:t>olymer </a:t>
            </a:r>
            <a:r>
              <a:rPr lang="en-US" sz="2200" dirty="0">
                <a:latin typeface="Times New Roman" pitchFamily="18" charset="0"/>
                <a:cs typeface="Times New Roman" pitchFamily="18" charset="0"/>
              </a:rPr>
              <a:t>which </a:t>
            </a:r>
            <a:r>
              <a:rPr lang="en-US" sz="2200" dirty="0" smtClean="0">
                <a:latin typeface="Times New Roman" pitchFamily="18" charset="0"/>
                <a:cs typeface="Times New Roman" pitchFamily="18" charset="0"/>
              </a:rPr>
              <a:t>are </a:t>
            </a:r>
            <a:r>
              <a:rPr lang="en-US" sz="2200" dirty="0">
                <a:latin typeface="Times New Roman" pitchFamily="18" charset="0"/>
                <a:cs typeface="Times New Roman" pitchFamily="18" charset="0"/>
              </a:rPr>
              <a:t>not degraded in the environment but can be degraded by oxidizing agent such as sodium hypochlorite may offer an excellent solution of the existing problem of </a:t>
            </a:r>
            <a:r>
              <a:rPr lang="en-US" sz="2200" dirty="0" smtClean="0">
                <a:latin typeface="Times New Roman" pitchFamily="18" charset="0"/>
                <a:cs typeface="Times New Roman" pitchFamily="18" charset="0"/>
              </a:rPr>
              <a:t>management </a:t>
            </a:r>
            <a:r>
              <a:rPr lang="en-US" sz="2200" dirty="0">
                <a:latin typeface="Times New Roman" pitchFamily="18" charset="0"/>
                <a:cs typeface="Times New Roman" pitchFamily="18" charset="0"/>
              </a:rPr>
              <a:t>of polymeric waste materials</a:t>
            </a:r>
            <a:r>
              <a:rPr lang="en-US" sz="2200" dirty="0" smtClean="0">
                <a:latin typeface="Times New Roman" pitchFamily="18" charset="0"/>
                <a:cs typeface="Times New Roman" pitchFamily="18" charset="0"/>
              </a:rPr>
              <a:t>. This type of polymers are called </a:t>
            </a:r>
            <a:r>
              <a:rPr lang="en-US" sz="2200" dirty="0" err="1" smtClean="0">
                <a:latin typeface="Times New Roman" pitchFamily="18" charset="0"/>
                <a:cs typeface="Times New Roman" pitchFamily="18" charset="0"/>
              </a:rPr>
              <a:t>oxidatively</a:t>
            </a:r>
            <a:r>
              <a:rPr lang="en-US" sz="2200" dirty="0" smtClean="0">
                <a:latin typeface="Times New Roman" pitchFamily="18" charset="0"/>
                <a:cs typeface="Times New Roman" pitchFamily="18" charset="0"/>
              </a:rPr>
              <a:t> degradable polymer.</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E6292C2-134E-48C4-BDB5-40620F9E6062}" type="slidenum">
              <a:rPr lang="en-US" smtClean="0"/>
              <a:t>9</a:t>
            </a:fld>
            <a:endParaRPr lang="en-US"/>
          </a:p>
        </p:txBody>
      </p:sp>
    </p:spTree>
    <p:extLst>
      <p:ext uri="{BB962C8B-B14F-4D97-AF65-F5344CB8AC3E}">
        <p14:creationId xmlns:p14="http://schemas.microsoft.com/office/powerpoint/2010/main" val="1987832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1448</TotalTime>
  <Words>2573</Words>
  <Application>Microsoft Office PowerPoint</Application>
  <PresentationFormat>On-screen Show (4:3)</PresentationFormat>
  <Paragraphs>377</Paragraphs>
  <Slides>38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CS ChemDraw Drawing</vt:lpstr>
      <vt:lpstr>SYNTHESIS, CHARACTERIZATION, AND THERMAL STABILITY ANALYSIS OF OXIDATIVELY DEGRADABLE  POLYUREA</vt:lpstr>
      <vt:lpstr>Waste Management Problem</vt:lpstr>
      <vt:lpstr>PowerPoint Presentation</vt:lpstr>
      <vt:lpstr>PowerPoint Presentation</vt:lpstr>
      <vt:lpstr>PowerPoint Presentation</vt:lpstr>
      <vt:lpstr>PowerPoint Presentation</vt:lpstr>
      <vt:lpstr>How to sort this problem out?</vt:lpstr>
      <vt:lpstr>What if we start using biodegradable plastic materials?</vt:lpstr>
      <vt:lpstr>What to do to solve this existing problem? </vt:lpstr>
      <vt:lpstr>PowerPoint Presentation</vt:lpstr>
      <vt:lpstr>PowerPoint Presentation</vt:lpstr>
      <vt:lpstr>Purpose of this work</vt:lpstr>
      <vt:lpstr>PowerPoint Presentation</vt:lpstr>
      <vt:lpstr>Outline of this work</vt:lpstr>
      <vt:lpstr>Experimental</vt:lpstr>
      <vt:lpstr>Synthesis of Polymer</vt:lpstr>
      <vt:lpstr>PowerPoint Presentation</vt:lpstr>
      <vt:lpstr>PowerPoint Presentation</vt:lpstr>
      <vt:lpstr>PowerPoint Presentation</vt:lpstr>
      <vt:lpstr>Polymer synthesis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Thermal Analysis</vt:lpstr>
      <vt:lpstr>Thermal Analysis</vt:lpstr>
      <vt:lpstr>Thermal Analysis</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Synthesis and characterization of Poly(diacylhydrazine)</dc:title>
  <dc:creator>TES</dc:creator>
  <cp:lastModifiedBy>Asus</cp:lastModifiedBy>
  <cp:revision>456</cp:revision>
  <dcterms:created xsi:type="dcterms:W3CDTF">2021-11-22T19:43:58Z</dcterms:created>
  <dcterms:modified xsi:type="dcterms:W3CDTF">2024-12-10T16:13:54Z</dcterms:modified>
</cp:coreProperties>
</file>